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Lst>
  <p:sldSz cy="6858000" cx="12192000"/>
  <p:notesSz cx="6858000" cy="9144000"/>
  <p:embeddedFontLst>
    <p:embeddedFont>
      <p:font typeface="Arial Black"/>
      <p:regular r:id="rId1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19" roundtripDataSignature="AMtx7mid1qGoBuEkdJcSBKRICTu13+MjQ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11" Type="http://schemas.openxmlformats.org/officeDocument/2006/relationships/slide" Target="slides/slide7.xml"/><Relationship Id="rId10" Type="http://schemas.openxmlformats.org/officeDocument/2006/relationships/slide" Target="slides/slide6.xml"/><Relationship Id="rId13" Type="http://schemas.openxmlformats.org/officeDocument/2006/relationships/slide" Target="slides/slide9.xml"/><Relationship Id="rId12" Type="http://schemas.openxmlformats.org/officeDocument/2006/relationships/slide" Target="slides/slide8.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5" Type="http://schemas.openxmlformats.org/officeDocument/2006/relationships/slide" Target="slides/slide1.xml"/><Relationship Id="rId19" Type="http://customschemas.google.com/relationships/presentationmetadata" Target="metadata"/><Relationship Id="rId6" Type="http://schemas.openxmlformats.org/officeDocument/2006/relationships/slide" Target="slides/slide2.xml"/><Relationship Id="rId18" Type="http://schemas.openxmlformats.org/officeDocument/2006/relationships/font" Target="fonts/ArialBlack-regular.fntdata"/><Relationship Id="rId7" Type="http://schemas.openxmlformats.org/officeDocument/2006/relationships/slide" Target="slides/slide3.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s-E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6" name="Google Shape;86;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p1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3" name="Google Shape;193;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p1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8" name="Google Shape;208;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 name="Shape 219"/>
        <p:cNvGrpSpPr/>
        <p:nvPr/>
      </p:nvGrpSpPr>
      <p:grpSpPr>
        <a:xfrm>
          <a:off x="0" y="0"/>
          <a:ext cx="0" cy="0"/>
          <a:chOff x="0" y="0"/>
          <a:chExt cx="0" cy="0"/>
        </a:xfrm>
      </p:grpSpPr>
      <p:sp>
        <p:nvSpPr>
          <p:cNvPr id="220" name="Google Shape;220;p1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1" name="Google Shape;221;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 name="Shape 227"/>
        <p:cNvGrpSpPr/>
        <p:nvPr/>
      </p:nvGrpSpPr>
      <p:grpSpPr>
        <a:xfrm>
          <a:off x="0" y="0"/>
          <a:ext cx="0" cy="0"/>
          <a:chOff x="0" y="0"/>
          <a:chExt cx="0" cy="0"/>
        </a:xfrm>
      </p:grpSpPr>
      <p:sp>
        <p:nvSpPr>
          <p:cNvPr id="228" name="Google Shape;228;p1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9" name="Google Shape;229;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 name="Shape 97"/>
        <p:cNvGrpSpPr/>
        <p:nvPr/>
      </p:nvGrpSpPr>
      <p:grpSpPr>
        <a:xfrm>
          <a:off x="0" y="0"/>
          <a:ext cx="0" cy="0"/>
          <a:chOff x="0" y="0"/>
          <a:chExt cx="0" cy="0"/>
        </a:xfrm>
      </p:grpSpPr>
      <p:sp>
        <p:nvSpPr>
          <p:cNvPr id="98" name="Google Shape;98;p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9" name="Google Shape;99;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 name="Shape 106"/>
        <p:cNvGrpSpPr/>
        <p:nvPr/>
      </p:nvGrpSpPr>
      <p:grpSpPr>
        <a:xfrm>
          <a:off x="0" y="0"/>
          <a:ext cx="0" cy="0"/>
          <a:chOff x="0" y="0"/>
          <a:chExt cx="0" cy="0"/>
        </a:xfrm>
      </p:grpSpPr>
      <p:sp>
        <p:nvSpPr>
          <p:cNvPr id="107" name="Google Shape;107;p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8" name="Google Shape;108;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 name="Shape 115"/>
        <p:cNvGrpSpPr/>
        <p:nvPr/>
      </p:nvGrpSpPr>
      <p:grpSpPr>
        <a:xfrm>
          <a:off x="0" y="0"/>
          <a:ext cx="0" cy="0"/>
          <a:chOff x="0" y="0"/>
          <a:chExt cx="0" cy="0"/>
        </a:xfrm>
      </p:grpSpPr>
      <p:sp>
        <p:nvSpPr>
          <p:cNvPr id="116" name="Google Shape;116;p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7" name="Google Shape;117;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 name="Shape 127"/>
        <p:cNvGrpSpPr/>
        <p:nvPr/>
      </p:nvGrpSpPr>
      <p:grpSpPr>
        <a:xfrm>
          <a:off x="0" y="0"/>
          <a:ext cx="0" cy="0"/>
          <a:chOff x="0" y="0"/>
          <a:chExt cx="0" cy="0"/>
        </a:xfrm>
      </p:grpSpPr>
      <p:sp>
        <p:nvSpPr>
          <p:cNvPr id="128" name="Google Shape;128;p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9" name="Google Shape;129;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 name="Shape 138"/>
        <p:cNvGrpSpPr/>
        <p:nvPr/>
      </p:nvGrpSpPr>
      <p:grpSpPr>
        <a:xfrm>
          <a:off x="0" y="0"/>
          <a:ext cx="0" cy="0"/>
          <a:chOff x="0" y="0"/>
          <a:chExt cx="0" cy="0"/>
        </a:xfrm>
      </p:grpSpPr>
      <p:sp>
        <p:nvSpPr>
          <p:cNvPr id="139" name="Google Shape;139;p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0" name="Google Shape;140;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 name="Shape 147"/>
        <p:cNvGrpSpPr/>
        <p:nvPr/>
      </p:nvGrpSpPr>
      <p:grpSpPr>
        <a:xfrm>
          <a:off x="0" y="0"/>
          <a:ext cx="0" cy="0"/>
          <a:chOff x="0" y="0"/>
          <a:chExt cx="0" cy="0"/>
        </a:xfrm>
      </p:grpSpPr>
      <p:sp>
        <p:nvSpPr>
          <p:cNvPr id="148" name="Google Shape;148;p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9" name="Google Shape;149;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 name="Shape 158"/>
        <p:cNvGrpSpPr/>
        <p:nvPr/>
      </p:nvGrpSpPr>
      <p:grpSpPr>
        <a:xfrm>
          <a:off x="0" y="0"/>
          <a:ext cx="0" cy="0"/>
          <a:chOff x="0" y="0"/>
          <a:chExt cx="0" cy="0"/>
        </a:xfrm>
      </p:grpSpPr>
      <p:sp>
        <p:nvSpPr>
          <p:cNvPr id="159" name="Google Shape;159;p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0" name="Google Shape;160;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 name="Shape 182"/>
        <p:cNvGrpSpPr/>
        <p:nvPr/>
      </p:nvGrpSpPr>
      <p:grpSpPr>
        <a:xfrm>
          <a:off x="0" y="0"/>
          <a:ext cx="0" cy="0"/>
          <a:chOff x="0" y="0"/>
          <a:chExt cx="0" cy="0"/>
        </a:xfrm>
      </p:grpSpPr>
      <p:sp>
        <p:nvSpPr>
          <p:cNvPr id="183" name="Google Shape;183;p1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4" name="Google Shape;184;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apositiva de título" type="title">
  <p:cSld name="TITLE">
    <p:spTree>
      <p:nvGrpSpPr>
        <p:cNvPr id="15" name="Shape 15"/>
        <p:cNvGrpSpPr/>
        <p:nvPr/>
      </p:nvGrpSpPr>
      <p:grpSpPr>
        <a:xfrm>
          <a:off x="0" y="0"/>
          <a:ext cx="0" cy="0"/>
          <a:chOff x="0" y="0"/>
          <a:chExt cx="0" cy="0"/>
        </a:xfrm>
      </p:grpSpPr>
      <p:sp>
        <p:nvSpPr>
          <p:cNvPr id="16" name="Google Shape;16;p16"/>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16"/>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8" name="Google Shape;18;p1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1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1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ulo y texto vertical" type="vertTx">
  <p:cSld name="VERTICAL_TEXT">
    <p:spTree>
      <p:nvGrpSpPr>
        <p:cNvPr id="72" name="Shape 72"/>
        <p:cNvGrpSpPr/>
        <p:nvPr/>
      </p:nvGrpSpPr>
      <p:grpSpPr>
        <a:xfrm>
          <a:off x="0" y="0"/>
          <a:ext cx="0" cy="0"/>
          <a:chOff x="0" y="0"/>
          <a:chExt cx="0" cy="0"/>
        </a:xfrm>
      </p:grpSpPr>
      <p:sp>
        <p:nvSpPr>
          <p:cNvPr id="73" name="Google Shape;73;p2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4" name="Google Shape;74;p25"/>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 name="Google Shape;75;p2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2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2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ulo vertical y texto" type="vertTitleAndTx">
  <p:cSld name="VERTICAL_TITLE_AND_VERTICAL_TEXT">
    <p:spTree>
      <p:nvGrpSpPr>
        <p:cNvPr id="78" name="Shape 78"/>
        <p:cNvGrpSpPr/>
        <p:nvPr/>
      </p:nvGrpSpPr>
      <p:grpSpPr>
        <a:xfrm>
          <a:off x="0" y="0"/>
          <a:ext cx="0" cy="0"/>
          <a:chOff x="0" y="0"/>
          <a:chExt cx="0" cy="0"/>
        </a:xfrm>
      </p:grpSpPr>
      <p:sp>
        <p:nvSpPr>
          <p:cNvPr id="79" name="Google Shape;79;p26"/>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0" name="Google Shape;80;p26"/>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1" name="Google Shape;81;p2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 name="Google Shape;82;p2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2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ulo y objetos" type="obj">
  <p:cSld name="OBJECT">
    <p:spTree>
      <p:nvGrpSpPr>
        <p:cNvPr id="21" name="Shape 21"/>
        <p:cNvGrpSpPr/>
        <p:nvPr/>
      </p:nvGrpSpPr>
      <p:grpSpPr>
        <a:xfrm>
          <a:off x="0" y="0"/>
          <a:ext cx="0" cy="0"/>
          <a:chOff x="0" y="0"/>
          <a:chExt cx="0" cy="0"/>
        </a:xfrm>
      </p:grpSpPr>
      <p:sp>
        <p:nvSpPr>
          <p:cNvPr id="22" name="Google Shape;22;p1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17"/>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 name="Google Shape;24;p1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1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1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cabezado de sección" type="secHead">
  <p:cSld name="SECTION_HEADER">
    <p:spTree>
      <p:nvGrpSpPr>
        <p:cNvPr id="27" name="Shape 27"/>
        <p:cNvGrpSpPr/>
        <p:nvPr/>
      </p:nvGrpSpPr>
      <p:grpSpPr>
        <a:xfrm>
          <a:off x="0" y="0"/>
          <a:ext cx="0" cy="0"/>
          <a:chOff x="0" y="0"/>
          <a:chExt cx="0" cy="0"/>
        </a:xfrm>
      </p:grpSpPr>
      <p:sp>
        <p:nvSpPr>
          <p:cNvPr id="28" name="Google Shape;28;p18"/>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18"/>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0" name="Google Shape;30;p1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1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1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os objetos" type="twoObj">
  <p:cSld name="TWO_OBJECTS">
    <p:spTree>
      <p:nvGrpSpPr>
        <p:cNvPr id="33" name="Shape 33"/>
        <p:cNvGrpSpPr/>
        <p:nvPr/>
      </p:nvGrpSpPr>
      <p:grpSpPr>
        <a:xfrm>
          <a:off x="0" y="0"/>
          <a:ext cx="0" cy="0"/>
          <a:chOff x="0" y="0"/>
          <a:chExt cx="0" cy="0"/>
        </a:xfrm>
      </p:grpSpPr>
      <p:sp>
        <p:nvSpPr>
          <p:cNvPr id="34" name="Google Shape;34;p1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19"/>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 name="Google Shape;36;p19"/>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 name="Google Shape;37;p1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1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1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ación" type="twoTxTwoObj">
  <p:cSld name="TWO_OBJECTS_WITH_TEXT">
    <p:spTree>
      <p:nvGrpSpPr>
        <p:cNvPr id="40" name="Shape 40"/>
        <p:cNvGrpSpPr/>
        <p:nvPr/>
      </p:nvGrpSpPr>
      <p:grpSpPr>
        <a:xfrm>
          <a:off x="0" y="0"/>
          <a:ext cx="0" cy="0"/>
          <a:chOff x="0" y="0"/>
          <a:chExt cx="0" cy="0"/>
        </a:xfrm>
      </p:grpSpPr>
      <p:sp>
        <p:nvSpPr>
          <p:cNvPr id="41" name="Google Shape;41;p20"/>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20"/>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3" name="Google Shape;43;p20"/>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 name="Google Shape;44;p20"/>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5" name="Google Shape;45;p20"/>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 name="Google Shape;46;p2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2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2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olo el título" type="titleOnly">
  <p:cSld name="TITLE_ONLY">
    <p:spTree>
      <p:nvGrpSpPr>
        <p:cNvPr id="49" name="Shape 49"/>
        <p:cNvGrpSpPr/>
        <p:nvPr/>
      </p:nvGrpSpPr>
      <p:grpSpPr>
        <a:xfrm>
          <a:off x="0" y="0"/>
          <a:ext cx="0" cy="0"/>
          <a:chOff x="0" y="0"/>
          <a:chExt cx="0" cy="0"/>
        </a:xfrm>
      </p:grpSpPr>
      <p:sp>
        <p:nvSpPr>
          <p:cNvPr id="50" name="Google Shape;50;p2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2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2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2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 blanco" type="blank">
  <p:cSld name="BLANK">
    <p:spTree>
      <p:nvGrpSpPr>
        <p:cNvPr id="54" name="Shape 54"/>
        <p:cNvGrpSpPr/>
        <p:nvPr/>
      </p:nvGrpSpPr>
      <p:grpSpPr>
        <a:xfrm>
          <a:off x="0" y="0"/>
          <a:ext cx="0" cy="0"/>
          <a:chOff x="0" y="0"/>
          <a:chExt cx="0" cy="0"/>
        </a:xfrm>
      </p:grpSpPr>
      <p:sp>
        <p:nvSpPr>
          <p:cNvPr id="55" name="Google Shape;55;p2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 name="Google Shape;56;p2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2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ido con título" type="objTx">
  <p:cSld name="OBJECT_WITH_CAPTION_TEXT">
    <p:spTree>
      <p:nvGrpSpPr>
        <p:cNvPr id="58" name="Shape 58"/>
        <p:cNvGrpSpPr/>
        <p:nvPr/>
      </p:nvGrpSpPr>
      <p:grpSpPr>
        <a:xfrm>
          <a:off x="0" y="0"/>
          <a:ext cx="0" cy="0"/>
          <a:chOff x="0" y="0"/>
          <a:chExt cx="0" cy="0"/>
        </a:xfrm>
      </p:grpSpPr>
      <p:sp>
        <p:nvSpPr>
          <p:cNvPr id="59" name="Google Shape;59;p23"/>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0" name="Google Shape;60;p23"/>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61" name="Google Shape;61;p23"/>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2" name="Google Shape;62;p2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 name="Google Shape;63;p2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 name="Google Shape;64;p2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n con título" type="picTx">
  <p:cSld name="PICTURE_WITH_CAPTION_TEXT">
    <p:spTree>
      <p:nvGrpSpPr>
        <p:cNvPr id="65" name="Shape 65"/>
        <p:cNvGrpSpPr/>
        <p:nvPr/>
      </p:nvGrpSpPr>
      <p:grpSpPr>
        <a:xfrm>
          <a:off x="0" y="0"/>
          <a:ext cx="0" cy="0"/>
          <a:chOff x="0" y="0"/>
          <a:chExt cx="0" cy="0"/>
        </a:xfrm>
      </p:grpSpPr>
      <p:sp>
        <p:nvSpPr>
          <p:cNvPr id="66" name="Google Shape;66;p24"/>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7" name="Google Shape;67;p24"/>
          <p:cNvSpPr/>
          <p:nvPr>
            <p:ph idx="2" type="pic"/>
          </p:nvPr>
        </p:nvSpPr>
        <p:spPr>
          <a:xfrm>
            <a:off x="5183188" y="987425"/>
            <a:ext cx="6172200" cy="4873625"/>
          </a:xfrm>
          <a:prstGeom prst="rect">
            <a:avLst/>
          </a:prstGeom>
          <a:noFill/>
          <a:ln>
            <a:noFill/>
          </a:ln>
        </p:spPr>
      </p:sp>
      <p:sp>
        <p:nvSpPr>
          <p:cNvPr id="68" name="Google Shape;68;p24"/>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9" name="Google Shape;69;p2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2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 name="Google Shape;71;p2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15"/>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1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 name="Google Shape;13;p1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 name="Google Shape;14;p1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s-E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jpg"/><Relationship Id="rId4" Type="http://schemas.openxmlformats.org/officeDocument/2006/relationships/image" Target="../media/image1.png"/><Relationship Id="rId5" Type="http://schemas.openxmlformats.org/officeDocument/2006/relationships/image" Target="../media/image4.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png"/><Relationship Id="rId4" Type="http://schemas.openxmlformats.org/officeDocument/2006/relationships/image" Target="../media/image9.png"/><Relationship Id="rId11" Type="http://schemas.openxmlformats.org/officeDocument/2006/relationships/image" Target="../media/image18.png"/><Relationship Id="rId10" Type="http://schemas.openxmlformats.org/officeDocument/2006/relationships/image" Target="../media/image15.png"/><Relationship Id="rId9" Type="http://schemas.openxmlformats.org/officeDocument/2006/relationships/image" Target="../media/image11.png"/><Relationship Id="rId5" Type="http://schemas.openxmlformats.org/officeDocument/2006/relationships/image" Target="../media/image12.png"/><Relationship Id="rId6" Type="http://schemas.openxmlformats.org/officeDocument/2006/relationships/image" Target="../media/image19.png"/><Relationship Id="rId7" Type="http://schemas.openxmlformats.org/officeDocument/2006/relationships/image" Target="../media/image20.png"/><Relationship Id="rId8" Type="http://schemas.openxmlformats.org/officeDocument/2006/relationships/image" Target="../media/image1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6.png"/><Relationship Id="rId4" Type="http://schemas.openxmlformats.org/officeDocument/2006/relationships/hyperlink" Target="mailto:lavedettefranquicia@gmail.com" TargetMode="External"/><Relationship Id="rId5" Type="http://schemas.openxmlformats.org/officeDocument/2006/relationships/image" Target="../media/image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0.jpg"/><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png"/><Relationship Id="rId4" Type="http://schemas.openxmlformats.org/officeDocument/2006/relationships/image" Target="../media/image23.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22.jpg"/><Relationship Id="rId4" Type="http://schemas.openxmlformats.org/officeDocument/2006/relationships/image" Target="../media/image8.png"/><Relationship Id="rId5" Type="http://schemas.openxmlformats.org/officeDocument/2006/relationships/image" Target="../media/image28.jpg"/><Relationship Id="rId6" Type="http://schemas.openxmlformats.org/officeDocument/2006/relationships/image" Target="../media/image1.png"/><Relationship Id="rId7" Type="http://schemas.openxmlformats.org/officeDocument/2006/relationships/image" Target="../media/image1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png"/><Relationship Id="rId4" Type="http://schemas.openxmlformats.org/officeDocument/2006/relationships/image" Target="../media/image7.jpg"/><Relationship Id="rId5" Type="http://schemas.openxmlformats.org/officeDocument/2006/relationships/image" Target="../media/image6.jpg"/><Relationship Id="rId6" Type="http://schemas.openxmlformats.org/officeDocument/2006/relationships/image" Target="../media/image21.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png"/><Relationship Id="rId4" Type="http://schemas.openxmlformats.org/officeDocument/2006/relationships/image" Target="../media/image24.jpg"/><Relationship Id="rId5" Type="http://schemas.openxmlformats.org/officeDocument/2006/relationships/image" Target="../media/image23.jpg"/><Relationship Id="rId6" Type="http://schemas.openxmlformats.org/officeDocument/2006/relationships/image" Target="../media/image27.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26.jpg"/><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 name="Shape 87"/>
        <p:cNvGrpSpPr/>
        <p:nvPr/>
      </p:nvGrpSpPr>
      <p:grpSpPr>
        <a:xfrm>
          <a:off x="0" y="0"/>
          <a:ext cx="0" cy="0"/>
          <a:chOff x="0" y="0"/>
          <a:chExt cx="0" cy="0"/>
        </a:xfrm>
      </p:grpSpPr>
      <p:sp>
        <p:nvSpPr>
          <p:cNvPr id="88" name="Google Shape;88;p1"/>
          <p:cNvSpPr txBox="1"/>
          <p:nvPr/>
        </p:nvSpPr>
        <p:spPr>
          <a:xfrm>
            <a:off x="3047238" y="3244334"/>
            <a:ext cx="6094476"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s-ES" sz="1800" u="none" cap="none" strike="noStrike">
                <a:solidFill>
                  <a:schemeClr val="dk1"/>
                </a:solidFill>
                <a:latin typeface="Calibri"/>
                <a:ea typeface="Calibri"/>
                <a:cs typeface="Calibri"/>
                <a:sym typeface="Calibri"/>
              </a:rPr>
              <a:t> </a:t>
            </a:r>
            <a:endParaRPr sz="1800">
              <a:solidFill>
                <a:schemeClr val="dk1"/>
              </a:solidFill>
              <a:latin typeface="Calibri"/>
              <a:ea typeface="Calibri"/>
              <a:cs typeface="Calibri"/>
              <a:sym typeface="Calibri"/>
            </a:endParaRPr>
          </a:p>
        </p:txBody>
      </p:sp>
      <p:sp>
        <p:nvSpPr>
          <p:cNvPr id="89" name="Google Shape;89;p1"/>
          <p:cNvSpPr txBox="1"/>
          <p:nvPr/>
        </p:nvSpPr>
        <p:spPr>
          <a:xfrm>
            <a:off x="4145993" y="2458229"/>
            <a:ext cx="2534633"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lang="es-ES" sz="1800">
                <a:solidFill>
                  <a:schemeClr val="dk1"/>
                </a:solidFill>
                <a:latin typeface="Calibri"/>
                <a:ea typeface="Calibri"/>
                <a:cs typeface="Calibri"/>
                <a:sym typeface="Calibri"/>
              </a:rPr>
              <a:t> </a:t>
            </a:r>
            <a:endParaRPr sz="1800">
              <a:solidFill>
                <a:schemeClr val="dk1"/>
              </a:solidFill>
              <a:latin typeface="Calibri"/>
              <a:ea typeface="Calibri"/>
              <a:cs typeface="Calibri"/>
              <a:sym typeface="Calibri"/>
            </a:endParaRPr>
          </a:p>
        </p:txBody>
      </p:sp>
      <p:pic>
        <p:nvPicPr>
          <p:cNvPr id="90" name="Google Shape;90;p1"/>
          <p:cNvPicPr preferRelativeResize="0"/>
          <p:nvPr/>
        </p:nvPicPr>
        <p:blipFill rotWithShape="1">
          <a:blip r:embed="rId3">
            <a:alphaModFix/>
          </a:blip>
          <a:srcRect b="0" l="0" r="0" t="0"/>
          <a:stretch/>
        </p:blipFill>
        <p:spPr>
          <a:xfrm>
            <a:off x="613902" y="993057"/>
            <a:ext cx="3653914" cy="4871885"/>
          </a:xfrm>
          <a:prstGeom prst="rect">
            <a:avLst/>
          </a:prstGeom>
          <a:noFill/>
          <a:ln>
            <a:noFill/>
          </a:ln>
        </p:spPr>
      </p:pic>
      <p:sp>
        <p:nvSpPr>
          <p:cNvPr id="91" name="Google Shape;91;p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s-ES"/>
              <a:t>‹#›</a:t>
            </a:fld>
            <a:endParaRPr/>
          </a:p>
        </p:txBody>
      </p:sp>
      <p:pic>
        <p:nvPicPr>
          <p:cNvPr descr="Recorte de pantalla" id="92" name="Google Shape;92;p1"/>
          <p:cNvPicPr preferRelativeResize="0"/>
          <p:nvPr/>
        </p:nvPicPr>
        <p:blipFill rotWithShape="1">
          <a:blip r:embed="rId4">
            <a:alphaModFix/>
          </a:blip>
          <a:srcRect b="0" l="0" r="0" t="0"/>
          <a:stretch/>
        </p:blipFill>
        <p:spPr>
          <a:xfrm>
            <a:off x="10512552" y="5475218"/>
            <a:ext cx="1255776" cy="779447"/>
          </a:xfrm>
          <a:prstGeom prst="rect">
            <a:avLst/>
          </a:prstGeom>
          <a:noFill/>
          <a:ln>
            <a:noFill/>
          </a:ln>
        </p:spPr>
      </p:pic>
      <p:pic>
        <p:nvPicPr>
          <p:cNvPr id="93" name="Google Shape;93;p1"/>
          <p:cNvPicPr preferRelativeResize="0"/>
          <p:nvPr/>
        </p:nvPicPr>
        <p:blipFill rotWithShape="1">
          <a:blip r:embed="rId5">
            <a:alphaModFix/>
          </a:blip>
          <a:srcRect b="0" l="0" r="0" t="0"/>
          <a:stretch/>
        </p:blipFill>
        <p:spPr>
          <a:xfrm>
            <a:off x="3267450" y="2648700"/>
            <a:ext cx="5691675" cy="3797400"/>
          </a:xfrm>
          <a:prstGeom prst="rect">
            <a:avLst/>
          </a:prstGeom>
          <a:noFill/>
          <a:ln>
            <a:noFill/>
          </a:ln>
        </p:spPr>
      </p:pic>
      <p:sp>
        <p:nvSpPr>
          <p:cNvPr id="94" name="Google Shape;94;p1"/>
          <p:cNvSpPr/>
          <p:nvPr/>
        </p:nvSpPr>
        <p:spPr>
          <a:xfrm>
            <a:off x="5029200" y="487169"/>
            <a:ext cx="7162800" cy="738300"/>
          </a:xfrm>
          <a:prstGeom prst="rect">
            <a:avLst/>
          </a:prstGeom>
          <a:solidFill>
            <a:schemeClr val="accent2"/>
          </a:solidFill>
          <a:ln cap="flat" cmpd="sng" w="12700">
            <a:solidFill>
              <a:srgbClr val="643414"/>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rPr lang="es-ES" sz="2400">
                <a:solidFill>
                  <a:schemeClr val="lt1"/>
                </a:solidFill>
                <a:latin typeface="Arial Black"/>
                <a:ea typeface="Arial Black"/>
                <a:cs typeface="Arial Black"/>
                <a:sym typeface="Arial Black"/>
              </a:rPr>
              <a:t>Dossier de Franquicia </a:t>
            </a:r>
            <a:endParaRPr/>
          </a:p>
        </p:txBody>
      </p:sp>
      <p:sp>
        <p:nvSpPr>
          <p:cNvPr id="95" name="Google Shape;95;p1"/>
          <p:cNvSpPr txBox="1"/>
          <p:nvPr/>
        </p:nvSpPr>
        <p:spPr>
          <a:xfrm>
            <a:off x="5088106" y="1357983"/>
            <a:ext cx="6096000" cy="461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s-ES" sz="2400" u="none" strike="noStrike">
                <a:solidFill>
                  <a:srgbClr val="000000"/>
                </a:solidFill>
                <a:latin typeface="Arial Black"/>
                <a:ea typeface="Arial Black"/>
                <a:cs typeface="Arial Black"/>
                <a:sym typeface="Arial Black"/>
              </a:rPr>
              <a:t>Bienvenido a La Vedette!</a:t>
            </a:r>
            <a:endParaRPr sz="2400">
              <a:solidFill>
                <a:schemeClr val="dk1"/>
              </a:solidFill>
              <a:latin typeface="Arial Black"/>
              <a:ea typeface="Arial Black"/>
              <a:cs typeface="Arial Black"/>
              <a:sym typeface="Arial Black"/>
            </a:endParaRPr>
          </a:p>
        </p:txBody>
      </p:sp>
      <p:sp>
        <p:nvSpPr>
          <p:cNvPr id="96" name="Google Shape;96;p1"/>
          <p:cNvSpPr txBox="1"/>
          <p:nvPr/>
        </p:nvSpPr>
        <p:spPr>
          <a:xfrm>
            <a:off x="5140467" y="1910950"/>
            <a:ext cx="6096000" cy="6465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s-ES" sz="1800" u="none" strike="noStrike">
                <a:solidFill>
                  <a:srgbClr val="000000"/>
                </a:solidFill>
                <a:latin typeface="Arial"/>
                <a:ea typeface="Arial"/>
                <a:cs typeface="Arial"/>
                <a:sym typeface="Arial"/>
              </a:rPr>
              <a:t>Un concepto de franquicia único y rentable, exclusivo y con proyección de mercado.</a:t>
            </a:r>
            <a:endParaRPr sz="1800">
              <a:solidFill>
                <a:schemeClr val="dk1"/>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 name="Shape 194"/>
        <p:cNvGrpSpPr/>
        <p:nvPr/>
      </p:nvGrpSpPr>
      <p:grpSpPr>
        <a:xfrm>
          <a:off x="0" y="0"/>
          <a:ext cx="0" cy="0"/>
          <a:chOff x="0" y="0"/>
          <a:chExt cx="0" cy="0"/>
        </a:xfrm>
      </p:grpSpPr>
      <p:sp>
        <p:nvSpPr>
          <p:cNvPr id="195" name="Google Shape;195;p1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s-ES"/>
              <a:t>‹#›</a:t>
            </a:fld>
            <a:endParaRPr/>
          </a:p>
        </p:txBody>
      </p:sp>
      <p:sp>
        <p:nvSpPr>
          <p:cNvPr id="196" name="Google Shape;196;p11"/>
          <p:cNvSpPr txBox="1"/>
          <p:nvPr/>
        </p:nvSpPr>
        <p:spPr>
          <a:xfrm>
            <a:off x="2877312" y="501651"/>
            <a:ext cx="6094476"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1800">
                <a:solidFill>
                  <a:schemeClr val="dk1"/>
                </a:solidFill>
                <a:latin typeface="Arial Black"/>
                <a:ea typeface="Arial Black"/>
                <a:cs typeface="Arial Black"/>
                <a:sym typeface="Arial Black"/>
              </a:rPr>
              <a:t>Qué opinan nuestros clientes </a:t>
            </a:r>
            <a:endParaRPr/>
          </a:p>
        </p:txBody>
      </p:sp>
      <p:pic>
        <p:nvPicPr>
          <p:cNvPr descr="Recorte de pantalla" id="197" name="Google Shape;197;p11"/>
          <p:cNvPicPr preferRelativeResize="0"/>
          <p:nvPr/>
        </p:nvPicPr>
        <p:blipFill rotWithShape="1">
          <a:blip r:embed="rId3">
            <a:alphaModFix/>
          </a:blip>
          <a:srcRect b="0" l="0" r="0" t="0"/>
          <a:stretch/>
        </p:blipFill>
        <p:spPr>
          <a:xfrm>
            <a:off x="10512552" y="5475218"/>
            <a:ext cx="1255776" cy="779447"/>
          </a:xfrm>
          <a:prstGeom prst="rect">
            <a:avLst/>
          </a:prstGeom>
          <a:noFill/>
          <a:ln>
            <a:noFill/>
          </a:ln>
        </p:spPr>
      </p:pic>
      <p:pic>
        <p:nvPicPr>
          <p:cNvPr id="198" name="Google Shape;198;p11"/>
          <p:cNvPicPr preferRelativeResize="0"/>
          <p:nvPr/>
        </p:nvPicPr>
        <p:blipFill>
          <a:blip r:embed="rId4">
            <a:alphaModFix/>
          </a:blip>
          <a:stretch>
            <a:fillRect/>
          </a:stretch>
        </p:blipFill>
        <p:spPr>
          <a:xfrm>
            <a:off x="1143000" y="5217375"/>
            <a:ext cx="4135500" cy="859575"/>
          </a:xfrm>
          <a:prstGeom prst="rect">
            <a:avLst/>
          </a:prstGeom>
          <a:noFill/>
          <a:ln>
            <a:noFill/>
          </a:ln>
        </p:spPr>
      </p:pic>
      <p:pic>
        <p:nvPicPr>
          <p:cNvPr id="199" name="Google Shape;199;p11"/>
          <p:cNvPicPr preferRelativeResize="0"/>
          <p:nvPr/>
        </p:nvPicPr>
        <p:blipFill>
          <a:blip r:embed="rId5">
            <a:alphaModFix/>
          </a:blip>
          <a:stretch>
            <a:fillRect/>
          </a:stretch>
        </p:blipFill>
        <p:spPr>
          <a:xfrm>
            <a:off x="984325" y="1247623"/>
            <a:ext cx="4770025" cy="1077475"/>
          </a:xfrm>
          <a:prstGeom prst="rect">
            <a:avLst/>
          </a:prstGeom>
          <a:noFill/>
          <a:ln>
            <a:noFill/>
          </a:ln>
        </p:spPr>
      </p:pic>
      <p:pic>
        <p:nvPicPr>
          <p:cNvPr id="200" name="Google Shape;200;p11"/>
          <p:cNvPicPr preferRelativeResize="0"/>
          <p:nvPr/>
        </p:nvPicPr>
        <p:blipFill>
          <a:blip r:embed="rId6">
            <a:alphaModFix/>
          </a:blip>
          <a:stretch>
            <a:fillRect/>
          </a:stretch>
        </p:blipFill>
        <p:spPr>
          <a:xfrm>
            <a:off x="1400300" y="2538700"/>
            <a:ext cx="3776393" cy="1077475"/>
          </a:xfrm>
          <a:prstGeom prst="rect">
            <a:avLst/>
          </a:prstGeom>
          <a:noFill/>
          <a:ln>
            <a:noFill/>
          </a:ln>
        </p:spPr>
      </p:pic>
      <p:pic>
        <p:nvPicPr>
          <p:cNvPr id="201" name="Google Shape;201;p11"/>
          <p:cNvPicPr preferRelativeResize="0"/>
          <p:nvPr/>
        </p:nvPicPr>
        <p:blipFill>
          <a:blip r:embed="rId7">
            <a:alphaModFix/>
          </a:blip>
          <a:stretch>
            <a:fillRect/>
          </a:stretch>
        </p:blipFill>
        <p:spPr>
          <a:xfrm>
            <a:off x="1496250" y="3949475"/>
            <a:ext cx="3818660" cy="933450"/>
          </a:xfrm>
          <a:prstGeom prst="rect">
            <a:avLst/>
          </a:prstGeom>
          <a:noFill/>
          <a:ln>
            <a:noFill/>
          </a:ln>
        </p:spPr>
      </p:pic>
      <p:pic>
        <p:nvPicPr>
          <p:cNvPr id="202" name="Google Shape;202;p11"/>
          <p:cNvPicPr preferRelativeResize="0"/>
          <p:nvPr/>
        </p:nvPicPr>
        <p:blipFill>
          <a:blip r:embed="rId8">
            <a:alphaModFix/>
          </a:blip>
          <a:stretch>
            <a:fillRect/>
          </a:stretch>
        </p:blipFill>
        <p:spPr>
          <a:xfrm>
            <a:off x="6048750" y="1247623"/>
            <a:ext cx="4566671" cy="981075"/>
          </a:xfrm>
          <a:prstGeom prst="rect">
            <a:avLst/>
          </a:prstGeom>
          <a:noFill/>
          <a:ln>
            <a:noFill/>
          </a:ln>
        </p:spPr>
      </p:pic>
      <p:pic>
        <p:nvPicPr>
          <p:cNvPr id="203" name="Google Shape;203;p11"/>
          <p:cNvPicPr preferRelativeResize="0"/>
          <p:nvPr/>
        </p:nvPicPr>
        <p:blipFill>
          <a:blip r:embed="rId9">
            <a:alphaModFix/>
          </a:blip>
          <a:stretch>
            <a:fillRect/>
          </a:stretch>
        </p:blipFill>
        <p:spPr>
          <a:xfrm>
            <a:off x="6077838" y="2605347"/>
            <a:ext cx="4508500" cy="838200"/>
          </a:xfrm>
          <a:prstGeom prst="rect">
            <a:avLst/>
          </a:prstGeom>
          <a:noFill/>
          <a:ln>
            <a:noFill/>
          </a:ln>
        </p:spPr>
      </p:pic>
      <p:pic>
        <p:nvPicPr>
          <p:cNvPr id="204" name="Google Shape;204;p11"/>
          <p:cNvPicPr preferRelativeResize="0"/>
          <p:nvPr/>
        </p:nvPicPr>
        <p:blipFill>
          <a:blip r:embed="rId10">
            <a:alphaModFix/>
          </a:blip>
          <a:stretch>
            <a:fillRect/>
          </a:stretch>
        </p:blipFill>
        <p:spPr>
          <a:xfrm>
            <a:off x="6317562" y="3519783"/>
            <a:ext cx="4029075" cy="933450"/>
          </a:xfrm>
          <a:prstGeom prst="rect">
            <a:avLst/>
          </a:prstGeom>
          <a:noFill/>
          <a:ln>
            <a:noFill/>
          </a:ln>
        </p:spPr>
      </p:pic>
      <p:pic>
        <p:nvPicPr>
          <p:cNvPr id="205" name="Google Shape;205;p11"/>
          <p:cNvPicPr preferRelativeResize="0"/>
          <p:nvPr/>
        </p:nvPicPr>
        <p:blipFill>
          <a:blip r:embed="rId11">
            <a:alphaModFix/>
          </a:blip>
          <a:stretch>
            <a:fillRect/>
          </a:stretch>
        </p:blipFill>
        <p:spPr>
          <a:xfrm>
            <a:off x="6635875" y="4674708"/>
            <a:ext cx="3876675" cy="93345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 name="Shape 209"/>
        <p:cNvGrpSpPr/>
        <p:nvPr/>
      </p:nvGrpSpPr>
      <p:grpSpPr>
        <a:xfrm>
          <a:off x="0" y="0"/>
          <a:ext cx="0" cy="0"/>
          <a:chOff x="0" y="0"/>
          <a:chExt cx="0" cy="0"/>
        </a:xfrm>
      </p:grpSpPr>
      <p:sp>
        <p:nvSpPr>
          <p:cNvPr id="210" name="Google Shape;210;p1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s-ES"/>
              <a:t>‹#›</a:t>
            </a:fld>
            <a:endParaRPr/>
          </a:p>
        </p:txBody>
      </p:sp>
      <p:sp>
        <p:nvSpPr>
          <p:cNvPr id="211" name="Google Shape;211;p12"/>
          <p:cNvSpPr txBox="1"/>
          <p:nvPr/>
        </p:nvSpPr>
        <p:spPr>
          <a:xfrm>
            <a:off x="3529585" y="493777"/>
            <a:ext cx="6597642"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0" lang="es-ES" sz="2400" u="none" strike="noStrike">
                <a:solidFill>
                  <a:schemeClr val="dk1"/>
                </a:solidFill>
                <a:latin typeface="Arial Black"/>
                <a:ea typeface="Arial Black"/>
                <a:cs typeface="Arial Black"/>
                <a:sym typeface="Arial Black"/>
              </a:rPr>
              <a:t>Pasos para abrir tu franquicia</a:t>
            </a:r>
            <a:endParaRPr sz="2400">
              <a:solidFill>
                <a:schemeClr val="dk1"/>
              </a:solidFill>
              <a:latin typeface="Arial Black"/>
              <a:ea typeface="Arial Black"/>
              <a:cs typeface="Arial Black"/>
              <a:sym typeface="Arial Black"/>
            </a:endParaRPr>
          </a:p>
        </p:txBody>
      </p:sp>
      <p:sp>
        <p:nvSpPr>
          <p:cNvPr id="212" name="Google Shape;212;p12"/>
          <p:cNvSpPr txBox="1"/>
          <p:nvPr/>
        </p:nvSpPr>
        <p:spPr>
          <a:xfrm>
            <a:off x="629265" y="1450642"/>
            <a:ext cx="3038100" cy="1723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000000"/>
              </a:buClr>
              <a:buSzPts val="1400"/>
              <a:buFont typeface="Calibri"/>
              <a:buNone/>
            </a:pPr>
            <a:r>
              <a:rPr b="1" i="0" lang="es-ES" sz="1400" u="none" strike="noStrike">
                <a:solidFill>
                  <a:srgbClr val="000000"/>
                </a:solidFill>
                <a:latin typeface="Calibri"/>
                <a:ea typeface="Calibri"/>
                <a:cs typeface="Calibri"/>
                <a:sym typeface="Calibri"/>
              </a:rPr>
              <a:t>01 FIRMA DEL PRECONTRATO</a:t>
            </a:r>
            <a:r>
              <a:rPr b="0" i="0" lang="es-ES" sz="1400" u="none" strike="noStrike">
                <a:solidFill>
                  <a:srgbClr val="000000"/>
                </a:solidFill>
                <a:latin typeface="Calibri"/>
                <a:ea typeface="Calibri"/>
                <a:cs typeface="Calibri"/>
                <a:sym typeface="Calibri"/>
              </a:rPr>
              <a:t> </a:t>
            </a:r>
            <a:endParaRPr b="0" sz="1400">
              <a:solidFill>
                <a:schemeClr val="dk1"/>
              </a:solidFill>
              <a:latin typeface="Calibri"/>
              <a:ea typeface="Calibri"/>
              <a:cs typeface="Calibri"/>
              <a:sym typeface="Calibri"/>
            </a:endParaRPr>
          </a:p>
          <a:p>
            <a:pPr indent="0" lvl="0" marL="0" marR="0" rtl="0" algn="l">
              <a:spcBef>
                <a:spcPts val="0"/>
              </a:spcBef>
              <a:spcAft>
                <a:spcPts val="0"/>
              </a:spcAft>
              <a:buClr>
                <a:srgbClr val="000000"/>
              </a:buClr>
              <a:buSzPts val="1400"/>
              <a:buFont typeface="Calibri"/>
              <a:buNone/>
            </a:pPr>
            <a:r>
              <a:rPr b="0" i="0" lang="es-ES" sz="1400" u="none" strike="noStrike">
                <a:solidFill>
                  <a:srgbClr val="000000"/>
                </a:solidFill>
                <a:latin typeface="Calibri"/>
                <a:ea typeface="Calibri"/>
                <a:cs typeface="Calibri"/>
                <a:sym typeface="Calibri"/>
              </a:rPr>
              <a:t>Firma del precontrato de franquicia o de reserva de zona. Con él te aseguras desde el inicio la exclusividad en tu área de influencia.</a:t>
            </a:r>
            <a:endParaRPr b="0" sz="1400">
              <a:solidFill>
                <a:schemeClr val="dk1"/>
              </a:solidFill>
              <a:latin typeface="Calibri"/>
              <a:ea typeface="Calibri"/>
              <a:cs typeface="Calibri"/>
              <a:sym typeface="Calibri"/>
            </a:endParaRPr>
          </a:p>
          <a:p>
            <a:pPr indent="0" lvl="0" marL="0" marR="0" rtl="0" algn="l">
              <a:spcBef>
                <a:spcPts val="0"/>
              </a:spcBef>
              <a:spcAft>
                <a:spcPts val="0"/>
              </a:spcAft>
              <a:buClr>
                <a:schemeClr val="dk1"/>
              </a:buClr>
              <a:buSzPts val="1800"/>
              <a:buFont typeface="Calibri"/>
              <a:buNone/>
            </a:pPr>
            <a:br>
              <a:rPr lang="es-ES" sz="1800">
                <a:solidFill>
                  <a:schemeClr val="dk1"/>
                </a:solidFill>
                <a:latin typeface="Calibri"/>
                <a:ea typeface="Calibri"/>
                <a:cs typeface="Calibri"/>
                <a:sym typeface="Calibri"/>
              </a:rPr>
            </a:br>
            <a:endParaRPr sz="1800">
              <a:solidFill>
                <a:schemeClr val="dk1"/>
              </a:solidFill>
              <a:latin typeface="Calibri"/>
              <a:ea typeface="Calibri"/>
              <a:cs typeface="Calibri"/>
              <a:sym typeface="Calibri"/>
            </a:endParaRPr>
          </a:p>
        </p:txBody>
      </p:sp>
      <p:sp>
        <p:nvSpPr>
          <p:cNvPr id="213" name="Google Shape;213;p12"/>
          <p:cNvSpPr txBox="1"/>
          <p:nvPr/>
        </p:nvSpPr>
        <p:spPr>
          <a:xfrm>
            <a:off x="4346032" y="1450766"/>
            <a:ext cx="3637800" cy="1723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000000"/>
              </a:buClr>
              <a:buSzPts val="1400"/>
              <a:buFont typeface="Calibri"/>
              <a:buNone/>
            </a:pPr>
            <a:r>
              <a:rPr b="1" i="0" lang="es-ES" sz="1400" u="none" strike="noStrike">
                <a:solidFill>
                  <a:srgbClr val="000000"/>
                </a:solidFill>
                <a:latin typeface="Calibri"/>
                <a:ea typeface="Calibri"/>
                <a:cs typeface="Calibri"/>
                <a:sym typeface="Calibri"/>
              </a:rPr>
              <a:t>02 SELECCIÓN DEL LOCAL </a:t>
            </a:r>
            <a:endParaRPr b="0" sz="1400">
              <a:solidFill>
                <a:schemeClr val="dk1"/>
              </a:solidFill>
              <a:latin typeface="Calibri"/>
              <a:ea typeface="Calibri"/>
              <a:cs typeface="Calibri"/>
              <a:sym typeface="Calibri"/>
            </a:endParaRPr>
          </a:p>
          <a:p>
            <a:pPr indent="0" lvl="0" marL="0" marR="0" rtl="0" algn="l">
              <a:spcBef>
                <a:spcPts val="0"/>
              </a:spcBef>
              <a:spcAft>
                <a:spcPts val="0"/>
              </a:spcAft>
              <a:buClr>
                <a:srgbClr val="000000"/>
              </a:buClr>
              <a:buSzPts val="1400"/>
              <a:buFont typeface="Calibri"/>
              <a:buNone/>
            </a:pPr>
            <a:r>
              <a:rPr b="0" i="0" lang="es-ES" sz="1400" u="none" strike="noStrike">
                <a:solidFill>
                  <a:srgbClr val="000000"/>
                </a:solidFill>
                <a:latin typeface="Calibri"/>
                <a:ea typeface="Calibri"/>
                <a:cs typeface="Calibri"/>
                <a:sym typeface="Calibri"/>
              </a:rPr>
              <a:t>Con la reserva de zona hecha puedes iniciar la búsqueda de local. Toma el tiempo que necesites. Nuestro equipo te ayudará a validarlo.</a:t>
            </a:r>
            <a:endParaRPr b="0" sz="1400">
              <a:solidFill>
                <a:schemeClr val="dk1"/>
              </a:solidFill>
              <a:latin typeface="Calibri"/>
              <a:ea typeface="Calibri"/>
              <a:cs typeface="Calibri"/>
              <a:sym typeface="Calibri"/>
            </a:endParaRPr>
          </a:p>
          <a:p>
            <a:pPr indent="0" lvl="0" marL="0" marR="0" rtl="0" algn="l">
              <a:spcBef>
                <a:spcPts val="0"/>
              </a:spcBef>
              <a:spcAft>
                <a:spcPts val="0"/>
              </a:spcAft>
              <a:buClr>
                <a:schemeClr val="dk1"/>
              </a:buClr>
              <a:buSzPts val="1800"/>
              <a:buFont typeface="Calibri"/>
              <a:buNone/>
            </a:pPr>
            <a:br>
              <a:rPr lang="es-ES" sz="1800">
                <a:solidFill>
                  <a:schemeClr val="dk1"/>
                </a:solidFill>
                <a:latin typeface="Calibri"/>
                <a:ea typeface="Calibri"/>
                <a:cs typeface="Calibri"/>
                <a:sym typeface="Calibri"/>
              </a:rPr>
            </a:br>
            <a:endParaRPr sz="1800">
              <a:solidFill>
                <a:schemeClr val="dk1"/>
              </a:solidFill>
              <a:latin typeface="Calibri"/>
              <a:ea typeface="Calibri"/>
              <a:cs typeface="Calibri"/>
              <a:sym typeface="Calibri"/>
            </a:endParaRPr>
          </a:p>
        </p:txBody>
      </p:sp>
      <p:sp>
        <p:nvSpPr>
          <p:cNvPr id="214" name="Google Shape;214;p12"/>
          <p:cNvSpPr txBox="1"/>
          <p:nvPr/>
        </p:nvSpPr>
        <p:spPr>
          <a:xfrm>
            <a:off x="8256646" y="1564479"/>
            <a:ext cx="3451200" cy="1723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000000"/>
              </a:buClr>
              <a:buSzPts val="1400"/>
              <a:buFont typeface="Calibri"/>
              <a:buNone/>
            </a:pPr>
            <a:r>
              <a:rPr b="1" i="0" lang="es-ES" sz="1400" u="none" strike="noStrike">
                <a:solidFill>
                  <a:srgbClr val="000000"/>
                </a:solidFill>
                <a:latin typeface="Calibri"/>
                <a:ea typeface="Calibri"/>
                <a:cs typeface="Calibri"/>
                <a:sym typeface="Calibri"/>
              </a:rPr>
              <a:t>03 FIRMA DEL CONTRATO</a:t>
            </a:r>
            <a:endParaRPr b="0" sz="1400">
              <a:solidFill>
                <a:schemeClr val="dk1"/>
              </a:solidFill>
              <a:latin typeface="Calibri"/>
              <a:ea typeface="Calibri"/>
              <a:cs typeface="Calibri"/>
              <a:sym typeface="Calibri"/>
            </a:endParaRPr>
          </a:p>
          <a:p>
            <a:pPr indent="0" lvl="0" marL="0" marR="0" rtl="0" algn="l">
              <a:spcBef>
                <a:spcPts val="0"/>
              </a:spcBef>
              <a:spcAft>
                <a:spcPts val="0"/>
              </a:spcAft>
              <a:buClr>
                <a:srgbClr val="000000"/>
              </a:buClr>
              <a:buSzPts val="1400"/>
              <a:buFont typeface="Calibri"/>
              <a:buNone/>
            </a:pPr>
            <a:r>
              <a:rPr b="0" i="0" lang="es-ES" sz="1400" u="none" strike="noStrike">
                <a:solidFill>
                  <a:srgbClr val="000000"/>
                </a:solidFill>
                <a:latin typeface="Calibri"/>
                <a:ea typeface="Calibri"/>
                <a:cs typeface="Calibri"/>
                <a:sym typeface="Calibri"/>
              </a:rPr>
              <a:t>Una vez encontrado el local adecuado firmaremos el contrato de franquicia con el cual empezarás a disfrutar de nuestros servicios.</a:t>
            </a:r>
            <a:endParaRPr b="0" sz="1400">
              <a:solidFill>
                <a:schemeClr val="dk1"/>
              </a:solidFill>
              <a:latin typeface="Calibri"/>
              <a:ea typeface="Calibri"/>
              <a:cs typeface="Calibri"/>
              <a:sym typeface="Calibri"/>
            </a:endParaRPr>
          </a:p>
          <a:p>
            <a:pPr indent="0" lvl="0" marL="0" marR="0" rtl="0" algn="l">
              <a:spcBef>
                <a:spcPts val="0"/>
              </a:spcBef>
              <a:spcAft>
                <a:spcPts val="0"/>
              </a:spcAft>
              <a:buClr>
                <a:schemeClr val="dk1"/>
              </a:buClr>
              <a:buSzPts val="1800"/>
              <a:buFont typeface="Calibri"/>
              <a:buNone/>
            </a:pPr>
            <a:br>
              <a:rPr lang="es-ES" sz="1800">
                <a:solidFill>
                  <a:schemeClr val="dk1"/>
                </a:solidFill>
                <a:latin typeface="Calibri"/>
                <a:ea typeface="Calibri"/>
                <a:cs typeface="Calibri"/>
                <a:sym typeface="Calibri"/>
              </a:rPr>
            </a:br>
            <a:endParaRPr sz="1800">
              <a:solidFill>
                <a:schemeClr val="dk1"/>
              </a:solidFill>
              <a:latin typeface="Calibri"/>
              <a:ea typeface="Calibri"/>
              <a:cs typeface="Calibri"/>
              <a:sym typeface="Calibri"/>
            </a:endParaRPr>
          </a:p>
        </p:txBody>
      </p:sp>
      <p:sp>
        <p:nvSpPr>
          <p:cNvPr id="215" name="Google Shape;215;p12"/>
          <p:cNvSpPr txBox="1"/>
          <p:nvPr/>
        </p:nvSpPr>
        <p:spPr>
          <a:xfrm>
            <a:off x="698090" y="3487680"/>
            <a:ext cx="3588900" cy="1723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000000"/>
              </a:buClr>
              <a:buSzPts val="1400"/>
              <a:buFont typeface="Calibri"/>
              <a:buNone/>
            </a:pPr>
            <a:r>
              <a:rPr b="1" i="0" lang="es-ES" sz="1400" u="none" strike="noStrike">
                <a:solidFill>
                  <a:srgbClr val="000000"/>
                </a:solidFill>
                <a:latin typeface="Calibri"/>
                <a:ea typeface="Calibri"/>
                <a:cs typeface="Calibri"/>
                <a:sym typeface="Calibri"/>
              </a:rPr>
              <a:t>04 SELECCIÓN DE PERSONAL </a:t>
            </a:r>
            <a:endParaRPr b="0" sz="1400">
              <a:solidFill>
                <a:schemeClr val="dk1"/>
              </a:solidFill>
              <a:latin typeface="Calibri"/>
              <a:ea typeface="Calibri"/>
              <a:cs typeface="Calibri"/>
              <a:sym typeface="Calibri"/>
            </a:endParaRPr>
          </a:p>
          <a:p>
            <a:pPr indent="0" lvl="0" marL="0" marR="0" rtl="0" algn="l">
              <a:spcBef>
                <a:spcPts val="0"/>
              </a:spcBef>
              <a:spcAft>
                <a:spcPts val="0"/>
              </a:spcAft>
              <a:buClr>
                <a:srgbClr val="000000"/>
              </a:buClr>
              <a:buSzPts val="1400"/>
              <a:buFont typeface="Calibri"/>
              <a:buNone/>
            </a:pPr>
            <a:r>
              <a:rPr b="0" i="0" lang="es-ES" sz="1400" u="none" strike="noStrike">
                <a:solidFill>
                  <a:srgbClr val="000000"/>
                </a:solidFill>
                <a:latin typeface="Calibri"/>
                <a:ea typeface="Calibri"/>
                <a:cs typeface="Calibri"/>
                <a:sym typeface="Calibri"/>
              </a:rPr>
              <a:t>Firmado el contrato iniciaremos la contratación de personal para tu establecimiento. Con nuestro apoyo encontrarás los perfiles adecuados</a:t>
            </a:r>
            <a:endParaRPr b="0" sz="1400">
              <a:solidFill>
                <a:schemeClr val="dk1"/>
              </a:solidFill>
              <a:latin typeface="Calibri"/>
              <a:ea typeface="Calibri"/>
              <a:cs typeface="Calibri"/>
              <a:sym typeface="Calibri"/>
            </a:endParaRPr>
          </a:p>
          <a:p>
            <a:pPr indent="0" lvl="0" marL="0" marR="0" rtl="0" algn="l">
              <a:spcBef>
                <a:spcPts val="0"/>
              </a:spcBef>
              <a:spcAft>
                <a:spcPts val="0"/>
              </a:spcAft>
              <a:buClr>
                <a:schemeClr val="dk1"/>
              </a:buClr>
              <a:buSzPts val="1800"/>
              <a:buFont typeface="Calibri"/>
              <a:buNone/>
            </a:pPr>
            <a:br>
              <a:rPr lang="es-ES" sz="1800">
                <a:solidFill>
                  <a:schemeClr val="dk1"/>
                </a:solidFill>
                <a:latin typeface="Calibri"/>
                <a:ea typeface="Calibri"/>
                <a:cs typeface="Calibri"/>
                <a:sym typeface="Calibri"/>
              </a:rPr>
            </a:br>
            <a:endParaRPr sz="1800">
              <a:solidFill>
                <a:schemeClr val="dk1"/>
              </a:solidFill>
              <a:latin typeface="Calibri"/>
              <a:ea typeface="Calibri"/>
              <a:cs typeface="Calibri"/>
              <a:sym typeface="Calibri"/>
            </a:endParaRPr>
          </a:p>
        </p:txBody>
      </p:sp>
      <p:sp>
        <p:nvSpPr>
          <p:cNvPr id="216" name="Google Shape;216;p12"/>
          <p:cNvSpPr txBox="1"/>
          <p:nvPr/>
        </p:nvSpPr>
        <p:spPr>
          <a:xfrm>
            <a:off x="4286990" y="3487803"/>
            <a:ext cx="3756000" cy="1723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000000"/>
              </a:buClr>
              <a:buSzPts val="1400"/>
              <a:buFont typeface="Calibri"/>
              <a:buNone/>
            </a:pPr>
            <a:r>
              <a:rPr b="1" i="0" lang="es-ES" sz="1400" u="none" strike="noStrike">
                <a:solidFill>
                  <a:srgbClr val="000000"/>
                </a:solidFill>
                <a:latin typeface="Calibri"/>
                <a:ea typeface="Calibri"/>
                <a:cs typeface="Calibri"/>
                <a:sym typeface="Calibri"/>
              </a:rPr>
              <a:t> 05 ADECUACIÓN DEL LOCAL </a:t>
            </a:r>
            <a:endParaRPr b="0" sz="1400">
              <a:solidFill>
                <a:schemeClr val="dk1"/>
              </a:solidFill>
              <a:latin typeface="Calibri"/>
              <a:ea typeface="Calibri"/>
              <a:cs typeface="Calibri"/>
              <a:sym typeface="Calibri"/>
            </a:endParaRPr>
          </a:p>
          <a:p>
            <a:pPr indent="0" lvl="0" marL="0" marR="0" rtl="0" algn="l">
              <a:spcBef>
                <a:spcPts val="0"/>
              </a:spcBef>
              <a:spcAft>
                <a:spcPts val="0"/>
              </a:spcAft>
              <a:buClr>
                <a:srgbClr val="000000"/>
              </a:buClr>
              <a:buSzPts val="1400"/>
              <a:buFont typeface="Calibri"/>
              <a:buNone/>
            </a:pPr>
            <a:r>
              <a:rPr b="0" i="0" lang="es-ES" sz="1400" u="none" strike="noStrike">
                <a:solidFill>
                  <a:srgbClr val="000000"/>
                </a:solidFill>
                <a:latin typeface="Calibri"/>
                <a:ea typeface="Calibri"/>
                <a:cs typeface="Calibri"/>
                <a:sym typeface="Calibri"/>
              </a:rPr>
              <a:t>A la vez, iniciaremos la adecuación del local al proyecto facilitado por LA VEDETTE para que quede perfectamente terminado según el retroplanning de apertura </a:t>
            </a:r>
            <a:endParaRPr b="0" sz="1400">
              <a:solidFill>
                <a:schemeClr val="dk1"/>
              </a:solidFill>
              <a:latin typeface="Calibri"/>
              <a:ea typeface="Calibri"/>
              <a:cs typeface="Calibri"/>
              <a:sym typeface="Calibri"/>
            </a:endParaRPr>
          </a:p>
          <a:p>
            <a:pPr indent="0" lvl="0" marL="0" marR="0" rtl="0" algn="l">
              <a:spcBef>
                <a:spcPts val="0"/>
              </a:spcBef>
              <a:spcAft>
                <a:spcPts val="0"/>
              </a:spcAft>
              <a:buClr>
                <a:schemeClr val="dk1"/>
              </a:buClr>
              <a:buSzPts val="1800"/>
              <a:buFont typeface="Calibri"/>
              <a:buNone/>
            </a:pPr>
            <a:br>
              <a:rPr lang="es-ES" sz="1800">
                <a:solidFill>
                  <a:schemeClr val="dk1"/>
                </a:solidFill>
                <a:latin typeface="Calibri"/>
                <a:ea typeface="Calibri"/>
                <a:cs typeface="Calibri"/>
                <a:sym typeface="Calibri"/>
              </a:rPr>
            </a:br>
            <a:endParaRPr sz="1800">
              <a:solidFill>
                <a:schemeClr val="dk1"/>
              </a:solidFill>
              <a:latin typeface="Calibri"/>
              <a:ea typeface="Calibri"/>
              <a:cs typeface="Calibri"/>
              <a:sym typeface="Calibri"/>
            </a:endParaRPr>
          </a:p>
        </p:txBody>
      </p:sp>
      <p:sp>
        <p:nvSpPr>
          <p:cNvPr id="217" name="Google Shape;217;p12"/>
          <p:cNvSpPr txBox="1"/>
          <p:nvPr/>
        </p:nvSpPr>
        <p:spPr>
          <a:xfrm>
            <a:off x="8308259" y="3439991"/>
            <a:ext cx="3588900" cy="1723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000000"/>
              </a:buClr>
              <a:buSzPts val="1400"/>
              <a:buFont typeface="Calibri"/>
              <a:buNone/>
            </a:pPr>
            <a:r>
              <a:rPr b="1" i="0" lang="es-ES" sz="1400" u="none" strike="noStrike">
                <a:solidFill>
                  <a:srgbClr val="000000"/>
                </a:solidFill>
                <a:latin typeface="Calibri"/>
                <a:ea typeface="Calibri"/>
                <a:cs typeface="Calibri"/>
                <a:sym typeface="Calibri"/>
              </a:rPr>
              <a:t>06 FORMACIÓN Y APERTURA</a:t>
            </a:r>
            <a:endParaRPr b="0" sz="1400">
              <a:solidFill>
                <a:schemeClr val="dk1"/>
              </a:solidFill>
              <a:latin typeface="Calibri"/>
              <a:ea typeface="Calibri"/>
              <a:cs typeface="Calibri"/>
              <a:sym typeface="Calibri"/>
            </a:endParaRPr>
          </a:p>
          <a:p>
            <a:pPr indent="0" lvl="0" marL="0" marR="0" rtl="0" algn="l">
              <a:spcBef>
                <a:spcPts val="0"/>
              </a:spcBef>
              <a:spcAft>
                <a:spcPts val="0"/>
              </a:spcAft>
              <a:buClr>
                <a:srgbClr val="000000"/>
              </a:buClr>
              <a:buSzPts val="1400"/>
              <a:buFont typeface="Calibri"/>
              <a:buNone/>
            </a:pPr>
            <a:r>
              <a:rPr b="0" i="0" lang="es-ES" sz="1400" u="none" strike="noStrike">
                <a:solidFill>
                  <a:srgbClr val="000000"/>
                </a:solidFill>
                <a:latin typeface="Calibri"/>
                <a:ea typeface="Calibri"/>
                <a:cs typeface="Calibri"/>
                <a:sym typeface="Calibri"/>
              </a:rPr>
              <a:t>Finalmente formaremos al equipo gestor en las instalaciones de la central y en las del propio franquiciado hasta que esté todo preparado para la inauguración </a:t>
            </a:r>
            <a:endParaRPr b="0" sz="1400">
              <a:solidFill>
                <a:schemeClr val="dk1"/>
              </a:solidFill>
              <a:latin typeface="Calibri"/>
              <a:ea typeface="Calibri"/>
              <a:cs typeface="Calibri"/>
              <a:sym typeface="Calibri"/>
            </a:endParaRPr>
          </a:p>
          <a:p>
            <a:pPr indent="0" lvl="0" marL="0" marR="0" rtl="0" algn="l">
              <a:spcBef>
                <a:spcPts val="0"/>
              </a:spcBef>
              <a:spcAft>
                <a:spcPts val="0"/>
              </a:spcAft>
              <a:buClr>
                <a:schemeClr val="dk1"/>
              </a:buClr>
              <a:buSzPts val="1800"/>
              <a:buFont typeface="Calibri"/>
              <a:buNone/>
            </a:pPr>
            <a:br>
              <a:rPr lang="es-ES" sz="1800">
                <a:solidFill>
                  <a:schemeClr val="dk1"/>
                </a:solidFill>
                <a:latin typeface="Calibri"/>
                <a:ea typeface="Calibri"/>
                <a:cs typeface="Calibri"/>
                <a:sym typeface="Calibri"/>
              </a:rPr>
            </a:br>
            <a:endParaRPr sz="1800">
              <a:solidFill>
                <a:schemeClr val="dk1"/>
              </a:solidFill>
              <a:latin typeface="Calibri"/>
              <a:ea typeface="Calibri"/>
              <a:cs typeface="Calibri"/>
              <a:sym typeface="Calibri"/>
            </a:endParaRPr>
          </a:p>
        </p:txBody>
      </p:sp>
      <p:pic>
        <p:nvPicPr>
          <p:cNvPr descr="Recorte de pantalla" id="218" name="Google Shape;218;p12"/>
          <p:cNvPicPr preferRelativeResize="0"/>
          <p:nvPr/>
        </p:nvPicPr>
        <p:blipFill rotWithShape="1">
          <a:blip r:embed="rId3">
            <a:alphaModFix/>
          </a:blip>
          <a:srcRect b="0" l="0" r="0" t="0"/>
          <a:stretch/>
        </p:blipFill>
        <p:spPr>
          <a:xfrm>
            <a:off x="10512552" y="5475218"/>
            <a:ext cx="1255776" cy="779447"/>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2" name="Shape 222"/>
        <p:cNvGrpSpPr/>
        <p:nvPr/>
      </p:nvGrpSpPr>
      <p:grpSpPr>
        <a:xfrm>
          <a:off x="0" y="0"/>
          <a:ext cx="0" cy="0"/>
          <a:chOff x="0" y="0"/>
          <a:chExt cx="0" cy="0"/>
        </a:xfrm>
      </p:grpSpPr>
      <p:sp>
        <p:nvSpPr>
          <p:cNvPr id="223" name="Google Shape;223;p1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s-ES"/>
              <a:t>‹#›</a:t>
            </a:fld>
            <a:endParaRPr/>
          </a:p>
        </p:txBody>
      </p:sp>
      <p:pic>
        <p:nvPicPr>
          <p:cNvPr id="224" name="Google Shape;224;p13"/>
          <p:cNvPicPr preferRelativeResize="0"/>
          <p:nvPr/>
        </p:nvPicPr>
        <p:blipFill rotWithShape="1">
          <a:blip r:embed="rId3">
            <a:alphaModFix/>
          </a:blip>
          <a:srcRect b="0" l="0" r="0" t="0"/>
          <a:stretch/>
        </p:blipFill>
        <p:spPr>
          <a:xfrm>
            <a:off x="4247535" y="657225"/>
            <a:ext cx="3638092" cy="5153512"/>
          </a:xfrm>
          <a:prstGeom prst="rect">
            <a:avLst/>
          </a:prstGeom>
          <a:noFill/>
          <a:ln>
            <a:noFill/>
          </a:ln>
        </p:spPr>
      </p:pic>
      <p:sp>
        <p:nvSpPr>
          <p:cNvPr id="225" name="Google Shape;225;p13"/>
          <p:cNvSpPr txBox="1"/>
          <p:nvPr/>
        </p:nvSpPr>
        <p:spPr>
          <a:xfrm>
            <a:off x="8337755" y="855534"/>
            <a:ext cx="3854245" cy="495520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000000"/>
              </a:buClr>
              <a:buSzPts val="2000"/>
              <a:buFont typeface="Calibri"/>
              <a:buNone/>
            </a:pPr>
            <a:r>
              <a:rPr b="1" i="0" lang="es-ES" sz="2000" u="none" strike="noStrike">
                <a:solidFill>
                  <a:srgbClr val="000000"/>
                </a:solidFill>
                <a:latin typeface="Calibri"/>
                <a:ea typeface="Calibri"/>
                <a:cs typeface="Calibri"/>
                <a:sym typeface="Calibri"/>
              </a:rPr>
              <a:t>Inversión Inicial </a:t>
            </a:r>
            <a:endParaRPr b="0" sz="1800">
              <a:solidFill>
                <a:schemeClr val="dk1"/>
              </a:solidFill>
              <a:latin typeface="Calibri"/>
              <a:ea typeface="Calibri"/>
              <a:cs typeface="Calibri"/>
              <a:sym typeface="Calibri"/>
            </a:endParaRPr>
          </a:p>
          <a:p>
            <a:pPr indent="0" lvl="0" marL="0" marR="0" rtl="0" algn="l">
              <a:spcBef>
                <a:spcPts val="0"/>
              </a:spcBef>
              <a:spcAft>
                <a:spcPts val="0"/>
              </a:spcAft>
              <a:buClr>
                <a:schemeClr val="dk1"/>
              </a:buClr>
              <a:buSzPts val="1800"/>
              <a:buFont typeface="Calibri"/>
              <a:buNone/>
            </a:pPr>
            <a:br>
              <a:rPr b="0" lang="es-ES" sz="1800">
                <a:solidFill>
                  <a:schemeClr val="dk1"/>
                </a:solidFill>
                <a:latin typeface="Calibri"/>
                <a:ea typeface="Calibri"/>
                <a:cs typeface="Calibri"/>
                <a:sym typeface="Calibri"/>
              </a:rPr>
            </a:br>
            <a:endParaRPr b="0" sz="1800">
              <a:solidFill>
                <a:schemeClr val="dk1"/>
              </a:solidFill>
              <a:latin typeface="Calibri"/>
              <a:ea typeface="Calibri"/>
              <a:cs typeface="Calibri"/>
              <a:sym typeface="Calibri"/>
            </a:endParaRPr>
          </a:p>
          <a:p>
            <a:pPr indent="0" lvl="0" marL="0" marR="0" rtl="0" algn="l">
              <a:spcBef>
                <a:spcPts val="0"/>
              </a:spcBef>
              <a:spcAft>
                <a:spcPts val="0"/>
              </a:spcAft>
              <a:buClr>
                <a:srgbClr val="000000"/>
              </a:buClr>
              <a:buSzPts val="1800"/>
              <a:buFont typeface="Calibri"/>
              <a:buNone/>
            </a:pPr>
            <a:r>
              <a:rPr b="0" i="0" lang="es-ES" sz="1800" u="none" strike="noStrike">
                <a:solidFill>
                  <a:srgbClr val="000000"/>
                </a:solidFill>
                <a:latin typeface="Calibri"/>
                <a:ea typeface="Calibri"/>
                <a:cs typeface="Calibri"/>
                <a:sym typeface="Calibri"/>
              </a:rPr>
              <a:t>Canon de entrada                   15.000€</a:t>
            </a:r>
            <a:endParaRPr b="0" sz="1800">
              <a:solidFill>
                <a:schemeClr val="dk1"/>
              </a:solidFill>
              <a:latin typeface="Calibri"/>
              <a:ea typeface="Calibri"/>
              <a:cs typeface="Calibri"/>
              <a:sym typeface="Calibri"/>
            </a:endParaRPr>
          </a:p>
          <a:p>
            <a:pPr indent="0" lvl="0" marL="0" marR="0" rtl="0" algn="l">
              <a:spcBef>
                <a:spcPts val="0"/>
              </a:spcBef>
              <a:spcAft>
                <a:spcPts val="0"/>
              </a:spcAft>
              <a:buClr>
                <a:srgbClr val="000000"/>
              </a:buClr>
              <a:buSzPts val="1800"/>
              <a:buFont typeface="Calibri"/>
              <a:buNone/>
            </a:pPr>
            <a:r>
              <a:rPr b="0" i="0" lang="es-ES" sz="1800" u="none" strike="noStrike">
                <a:solidFill>
                  <a:srgbClr val="000000"/>
                </a:solidFill>
                <a:latin typeface="Calibri"/>
                <a:ea typeface="Calibri"/>
                <a:cs typeface="Calibri"/>
                <a:sym typeface="Calibri"/>
              </a:rPr>
              <a:t>Mobiliario y decoración**     40.000€</a:t>
            </a:r>
            <a:endParaRPr b="0" sz="1800">
              <a:solidFill>
                <a:schemeClr val="dk1"/>
              </a:solidFill>
              <a:latin typeface="Calibri"/>
              <a:ea typeface="Calibri"/>
              <a:cs typeface="Calibri"/>
              <a:sym typeface="Calibri"/>
            </a:endParaRPr>
          </a:p>
          <a:p>
            <a:pPr indent="0" lvl="0" marL="0" marR="0" rtl="0" algn="l">
              <a:spcBef>
                <a:spcPts val="0"/>
              </a:spcBef>
              <a:spcAft>
                <a:spcPts val="0"/>
              </a:spcAft>
              <a:buClr>
                <a:srgbClr val="000000"/>
              </a:buClr>
              <a:buSzPts val="1800"/>
              <a:buFont typeface="Calibri"/>
              <a:buNone/>
            </a:pPr>
            <a:r>
              <a:rPr b="0" i="0" lang="es-ES" sz="1800" u="none" strike="noStrike">
                <a:solidFill>
                  <a:srgbClr val="000000"/>
                </a:solidFill>
                <a:latin typeface="Calibri"/>
                <a:ea typeface="Calibri"/>
                <a:cs typeface="Calibri"/>
                <a:sym typeface="Calibri"/>
              </a:rPr>
              <a:t>Equipo de hostelería               36.000€</a:t>
            </a:r>
            <a:endParaRPr b="0" sz="1800">
              <a:solidFill>
                <a:schemeClr val="dk1"/>
              </a:solidFill>
              <a:latin typeface="Calibri"/>
              <a:ea typeface="Calibri"/>
              <a:cs typeface="Calibri"/>
              <a:sym typeface="Calibri"/>
            </a:endParaRPr>
          </a:p>
          <a:p>
            <a:pPr indent="0" lvl="0" marL="0" marR="0" rtl="0" algn="l">
              <a:spcBef>
                <a:spcPts val="0"/>
              </a:spcBef>
              <a:spcAft>
                <a:spcPts val="0"/>
              </a:spcAft>
              <a:buClr>
                <a:srgbClr val="000000"/>
              </a:buClr>
              <a:buSzPts val="1800"/>
              <a:buFont typeface="Calibri"/>
              <a:buNone/>
            </a:pPr>
            <a:r>
              <a:rPr b="0" i="0" lang="es-ES" sz="1800" u="none" strike="noStrike">
                <a:solidFill>
                  <a:srgbClr val="000000"/>
                </a:solidFill>
                <a:latin typeface="Calibri"/>
                <a:ea typeface="Calibri"/>
                <a:cs typeface="Calibri"/>
                <a:sym typeface="Calibri"/>
              </a:rPr>
              <a:t>Informática + software             3.500€</a:t>
            </a:r>
            <a:endParaRPr b="0" sz="1800">
              <a:solidFill>
                <a:schemeClr val="dk1"/>
              </a:solidFill>
              <a:latin typeface="Calibri"/>
              <a:ea typeface="Calibri"/>
              <a:cs typeface="Calibri"/>
              <a:sym typeface="Calibri"/>
            </a:endParaRPr>
          </a:p>
          <a:p>
            <a:pPr indent="0" lvl="0" marL="0" marR="0" rtl="0" algn="l">
              <a:spcBef>
                <a:spcPts val="0"/>
              </a:spcBef>
              <a:spcAft>
                <a:spcPts val="0"/>
              </a:spcAft>
              <a:buClr>
                <a:srgbClr val="000000"/>
              </a:buClr>
              <a:buSzPts val="1800"/>
              <a:buFont typeface="Calibri"/>
              <a:buNone/>
            </a:pPr>
            <a:r>
              <a:rPr b="0" i="0" lang="es-ES" sz="1800" u="none" strike="noStrike">
                <a:solidFill>
                  <a:srgbClr val="000000"/>
                </a:solidFill>
                <a:latin typeface="Calibri"/>
                <a:ea typeface="Calibri"/>
                <a:cs typeface="Calibri"/>
                <a:sym typeface="Calibri"/>
              </a:rPr>
              <a:t>Menaje                                        3.500€</a:t>
            </a:r>
            <a:endParaRPr b="0" sz="1800">
              <a:solidFill>
                <a:schemeClr val="dk1"/>
              </a:solidFill>
              <a:latin typeface="Calibri"/>
              <a:ea typeface="Calibri"/>
              <a:cs typeface="Calibri"/>
              <a:sym typeface="Calibri"/>
            </a:endParaRPr>
          </a:p>
          <a:p>
            <a:pPr indent="0" lvl="0" marL="0" marR="0" rtl="0" algn="l">
              <a:spcBef>
                <a:spcPts val="0"/>
              </a:spcBef>
              <a:spcAft>
                <a:spcPts val="0"/>
              </a:spcAft>
              <a:buClr>
                <a:srgbClr val="000000"/>
              </a:buClr>
              <a:buSzPts val="1800"/>
              <a:buFont typeface="Calibri"/>
              <a:buNone/>
            </a:pPr>
            <a:r>
              <a:rPr b="0" i="0" lang="es-ES" sz="1800" u="none" strike="noStrike">
                <a:solidFill>
                  <a:srgbClr val="000000"/>
                </a:solidFill>
                <a:latin typeface="Calibri"/>
                <a:ea typeface="Calibri"/>
                <a:cs typeface="Calibri"/>
                <a:sym typeface="Calibri"/>
              </a:rPr>
              <a:t>Otros (promo inicial)                 2.000€</a:t>
            </a:r>
            <a:endParaRPr b="0" sz="1800">
              <a:solidFill>
                <a:schemeClr val="dk1"/>
              </a:solidFill>
              <a:latin typeface="Calibri"/>
              <a:ea typeface="Calibri"/>
              <a:cs typeface="Calibri"/>
              <a:sym typeface="Calibri"/>
            </a:endParaRPr>
          </a:p>
          <a:p>
            <a:pPr indent="0" lvl="0" marL="0" marR="0" rtl="0" algn="l">
              <a:spcBef>
                <a:spcPts val="0"/>
              </a:spcBef>
              <a:spcAft>
                <a:spcPts val="0"/>
              </a:spcAft>
              <a:buClr>
                <a:schemeClr val="dk1"/>
              </a:buClr>
              <a:buSzPts val="1800"/>
              <a:buFont typeface="Calibri"/>
              <a:buNone/>
            </a:pPr>
            <a:br>
              <a:rPr b="0" lang="es-ES" sz="1800">
                <a:solidFill>
                  <a:schemeClr val="dk1"/>
                </a:solidFill>
                <a:latin typeface="Calibri"/>
                <a:ea typeface="Calibri"/>
                <a:cs typeface="Calibri"/>
                <a:sym typeface="Calibri"/>
              </a:rPr>
            </a:br>
            <a:br>
              <a:rPr b="0" lang="es-ES" sz="1800">
                <a:solidFill>
                  <a:schemeClr val="dk1"/>
                </a:solidFill>
                <a:latin typeface="Calibri"/>
                <a:ea typeface="Calibri"/>
                <a:cs typeface="Calibri"/>
                <a:sym typeface="Calibri"/>
              </a:rPr>
            </a:br>
            <a:endParaRPr b="0" sz="1800">
              <a:solidFill>
                <a:schemeClr val="dk1"/>
              </a:solidFill>
              <a:latin typeface="Calibri"/>
              <a:ea typeface="Calibri"/>
              <a:cs typeface="Calibri"/>
              <a:sym typeface="Calibri"/>
            </a:endParaRPr>
          </a:p>
          <a:p>
            <a:pPr indent="0" lvl="0" marL="0" marR="0" rtl="0" algn="l">
              <a:spcBef>
                <a:spcPts val="0"/>
              </a:spcBef>
              <a:spcAft>
                <a:spcPts val="0"/>
              </a:spcAft>
              <a:buClr>
                <a:srgbClr val="000000"/>
              </a:buClr>
              <a:buSzPts val="1800"/>
              <a:buFont typeface="Calibri"/>
              <a:buNone/>
            </a:pPr>
            <a:r>
              <a:rPr b="0" i="0" lang="es-ES" sz="1800" u="none" strike="noStrike">
                <a:solidFill>
                  <a:srgbClr val="000000"/>
                </a:solidFill>
                <a:latin typeface="Calibri"/>
                <a:ea typeface="Calibri"/>
                <a:cs typeface="Calibri"/>
                <a:sym typeface="Calibri"/>
              </a:rPr>
              <a:t>(No incluye obra civil) </a:t>
            </a:r>
            <a:endParaRPr b="0" sz="1800">
              <a:solidFill>
                <a:schemeClr val="dk1"/>
              </a:solidFill>
              <a:latin typeface="Calibri"/>
              <a:ea typeface="Calibri"/>
              <a:cs typeface="Calibri"/>
              <a:sym typeface="Calibri"/>
            </a:endParaRPr>
          </a:p>
          <a:p>
            <a:pPr indent="0" lvl="0" marL="0" marR="0" rtl="0" algn="l">
              <a:spcBef>
                <a:spcPts val="0"/>
              </a:spcBef>
              <a:spcAft>
                <a:spcPts val="0"/>
              </a:spcAft>
              <a:buClr>
                <a:schemeClr val="dk1"/>
              </a:buClr>
              <a:buSzPts val="1800"/>
              <a:buFont typeface="Calibri"/>
              <a:buNone/>
            </a:pPr>
            <a:br>
              <a:rPr b="0" lang="es-ES" sz="1800">
                <a:solidFill>
                  <a:schemeClr val="dk1"/>
                </a:solidFill>
                <a:latin typeface="Calibri"/>
                <a:ea typeface="Calibri"/>
                <a:cs typeface="Calibri"/>
                <a:sym typeface="Calibri"/>
              </a:rPr>
            </a:br>
            <a:endParaRPr b="0" sz="1800">
              <a:solidFill>
                <a:schemeClr val="dk1"/>
              </a:solidFill>
              <a:latin typeface="Calibri"/>
              <a:ea typeface="Calibri"/>
              <a:cs typeface="Calibri"/>
              <a:sym typeface="Calibri"/>
            </a:endParaRPr>
          </a:p>
          <a:p>
            <a:pPr indent="0" lvl="0" marL="0" marR="0" rtl="0" algn="l">
              <a:spcBef>
                <a:spcPts val="0"/>
              </a:spcBef>
              <a:spcAft>
                <a:spcPts val="0"/>
              </a:spcAft>
              <a:buClr>
                <a:srgbClr val="000000"/>
              </a:buClr>
              <a:buSzPts val="800"/>
              <a:buFont typeface="Calibri"/>
              <a:buNone/>
            </a:pPr>
            <a:r>
              <a:rPr b="0" i="0" lang="es-ES" sz="800" u="none" strike="noStrike">
                <a:solidFill>
                  <a:srgbClr val="000000"/>
                </a:solidFill>
                <a:latin typeface="Calibri"/>
                <a:ea typeface="Calibri"/>
                <a:cs typeface="Calibri"/>
                <a:sym typeface="Calibri"/>
              </a:rPr>
              <a:t>** mobiliario y decoración, se incluyen servicios profesionales 10.000 </a:t>
            </a:r>
            <a:endParaRPr b="0" sz="1800">
              <a:solidFill>
                <a:schemeClr val="dk1"/>
              </a:solidFill>
              <a:latin typeface="Calibri"/>
              <a:ea typeface="Calibri"/>
              <a:cs typeface="Calibri"/>
              <a:sym typeface="Calibri"/>
            </a:endParaRPr>
          </a:p>
          <a:p>
            <a:pPr indent="0" lvl="0" marL="0" marR="0" rtl="0" algn="l">
              <a:spcBef>
                <a:spcPts val="0"/>
              </a:spcBef>
              <a:spcAft>
                <a:spcPts val="0"/>
              </a:spcAft>
              <a:buClr>
                <a:schemeClr val="dk1"/>
              </a:buClr>
              <a:buSzPts val="1800"/>
              <a:buFont typeface="Calibri"/>
              <a:buNone/>
            </a:pPr>
            <a:br>
              <a:rPr lang="es-ES" sz="1800">
                <a:solidFill>
                  <a:schemeClr val="dk1"/>
                </a:solidFill>
                <a:latin typeface="Calibri"/>
                <a:ea typeface="Calibri"/>
                <a:cs typeface="Calibri"/>
                <a:sym typeface="Calibri"/>
              </a:rPr>
            </a:br>
            <a:endParaRPr sz="1800">
              <a:solidFill>
                <a:schemeClr val="dk1"/>
              </a:solidFill>
              <a:latin typeface="Calibri"/>
              <a:ea typeface="Calibri"/>
              <a:cs typeface="Calibri"/>
              <a:sym typeface="Calibri"/>
            </a:endParaRPr>
          </a:p>
        </p:txBody>
      </p:sp>
      <p:sp>
        <p:nvSpPr>
          <p:cNvPr id="226" name="Google Shape;226;p13"/>
          <p:cNvSpPr txBox="1"/>
          <p:nvPr/>
        </p:nvSpPr>
        <p:spPr>
          <a:xfrm>
            <a:off x="245806" y="442452"/>
            <a:ext cx="3775500" cy="58491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000000"/>
              </a:buClr>
              <a:buSzPts val="4800"/>
              <a:buFont typeface="Calibri"/>
              <a:buNone/>
            </a:pPr>
            <a:r>
              <a:rPr b="0" i="0" lang="es-ES" sz="4800" u="none" strike="noStrike">
                <a:solidFill>
                  <a:srgbClr val="000000"/>
                </a:solidFill>
                <a:latin typeface="Calibri"/>
                <a:ea typeface="Calibri"/>
                <a:cs typeface="Calibri"/>
                <a:sym typeface="Calibri"/>
              </a:rPr>
              <a:t> </a:t>
            </a:r>
            <a:r>
              <a:rPr b="1" i="0" lang="es-ES" sz="2000" u="none" strike="noStrike">
                <a:solidFill>
                  <a:srgbClr val="000000"/>
                </a:solidFill>
                <a:latin typeface="Calibri"/>
                <a:ea typeface="Calibri"/>
                <a:cs typeface="Calibri"/>
                <a:sym typeface="Calibri"/>
              </a:rPr>
              <a:t>Condiciones Franquicia </a:t>
            </a:r>
            <a:endParaRPr b="0" sz="2000">
              <a:solidFill>
                <a:schemeClr val="dk1"/>
              </a:solidFill>
              <a:latin typeface="Calibri"/>
              <a:ea typeface="Calibri"/>
              <a:cs typeface="Calibri"/>
              <a:sym typeface="Calibri"/>
            </a:endParaRPr>
          </a:p>
          <a:p>
            <a:pPr indent="0" lvl="0" marL="0" marR="0" rtl="0" algn="l">
              <a:spcBef>
                <a:spcPts val="0"/>
              </a:spcBef>
              <a:spcAft>
                <a:spcPts val="0"/>
              </a:spcAft>
              <a:buClr>
                <a:schemeClr val="dk1"/>
              </a:buClr>
              <a:buSzPts val="1800"/>
              <a:buFont typeface="Calibri"/>
              <a:buNone/>
            </a:pPr>
            <a:br>
              <a:rPr b="0" lang="es-ES" sz="1800">
                <a:solidFill>
                  <a:schemeClr val="dk1"/>
                </a:solidFill>
                <a:latin typeface="Calibri"/>
                <a:ea typeface="Calibri"/>
                <a:cs typeface="Calibri"/>
                <a:sym typeface="Calibri"/>
              </a:rPr>
            </a:br>
            <a:br>
              <a:rPr b="0" lang="es-ES" sz="1800">
                <a:solidFill>
                  <a:schemeClr val="dk1"/>
                </a:solidFill>
                <a:latin typeface="Calibri"/>
                <a:ea typeface="Calibri"/>
                <a:cs typeface="Calibri"/>
                <a:sym typeface="Calibri"/>
              </a:rPr>
            </a:br>
            <a:endParaRPr b="0" sz="1800">
              <a:solidFill>
                <a:schemeClr val="dk1"/>
              </a:solidFill>
              <a:latin typeface="Calibri"/>
              <a:ea typeface="Calibri"/>
              <a:cs typeface="Calibri"/>
              <a:sym typeface="Calibri"/>
            </a:endParaRPr>
          </a:p>
          <a:p>
            <a:pPr indent="0" lvl="0" marL="0" marR="0" rtl="0" algn="l">
              <a:spcBef>
                <a:spcPts val="0"/>
              </a:spcBef>
              <a:spcAft>
                <a:spcPts val="0"/>
              </a:spcAft>
              <a:buClr>
                <a:srgbClr val="000000"/>
              </a:buClr>
              <a:buSzPts val="1800"/>
              <a:buFont typeface="Calibri"/>
              <a:buNone/>
            </a:pPr>
            <a:r>
              <a:rPr b="0" i="0" lang="es-ES" sz="1800" u="none" strike="noStrike">
                <a:solidFill>
                  <a:srgbClr val="000000"/>
                </a:solidFill>
                <a:latin typeface="Calibri"/>
                <a:ea typeface="Calibri"/>
                <a:cs typeface="Calibri"/>
                <a:sym typeface="Calibri"/>
              </a:rPr>
              <a:t>Canon de entrada                   15.000€</a:t>
            </a:r>
            <a:endParaRPr b="0" sz="1800">
              <a:solidFill>
                <a:schemeClr val="dk1"/>
              </a:solidFill>
              <a:latin typeface="Calibri"/>
              <a:ea typeface="Calibri"/>
              <a:cs typeface="Calibri"/>
              <a:sym typeface="Calibri"/>
            </a:endParaRPr>
          </a:p>
          <a:p>
            <a:pPr indent="0" lvl="0" marL="0" marR="0" rtl="0" algn="l">
              <a:spcBef>
                <a:spcPts val="0"/>
              </a:spcBef>
              <a:spcAft>
                <a:spcPts val="0"/>
              </a:spcAft>
              <a:buClr>
                <a:srgbClr val="000000"/>
              </a:buClr>
              <a:buSzPts val="1800"/>
              <a:buFont typeface="Calibri"/>
              <a:buNone/>
            </a:pPr>
            <a:r>
              <a:rPr b="0" i="0" lang="es-ES" sz="1800" u="none" strike="noStrike">
                <a:solidFill>
                  <a:srgbClr val="000000"/>
                </a:solidFill>
                <a:latin typeface="Calibri"/>
                <a:ea typeface="Calibri"/>
                <a:cs typeface="Calibri"/>
                <a:sym typeface="Calibri"/>
              </a:rPr>
              <a:t>Royalty de explotación                    4%</a:t>
            </a:r>
            <a:endParaRPr b="0" sz="1800">
              <a:solidFill>
                <a:schemeClr val="dk1"/>
              </a:solidFill>
              <a:latin typeface="Calibri"/>
              <a:ea typeface="Calibri"/>
              <a:cs typeface="Calibri"/>
              <a:sym typeface="Calibri"/>
            </a:endParaRPr>
          </a:p>
          <a:p>
            <a:pPr indent="0" lvl="0" marL="0" marR="0" rtl="0" algn="l">
              <a:spcBef>
                <a:spcPts val="0"/>
              </a:spcBef>
              <a:spcAft>
                <a:spcPts val="0"/>
              </a:spcAft>
              <a:buClr>
                <a:srgbClr val="000000"/>
              </a:buClr>
              <a:buSzPts val="1800"/>
              <a:buFont typeface="Calibri"/>
              <a:buNone/>
            </a:pPr>
            <a:r>
              <a:rPr b="0" i="0" lang="es-ES" sz="1800" u="none" strike="noStrike">
                <a:solidFill>
                  <a:srgbClr val="000000"/>
                </a:solidFill>
                <a:latin typeface="Calibri"/>
                <a:ea typeface="Calibri"/>
                <a:cs typeface="Calibri"/>
                <a:sym typeface="Calibri"/>
              </a:rPr>
              <a:t>Royalty de Marketing                      2%</a:t>
            </a:r>
            <a:endParaRPr b="0" sz="1800">
              <a:solidFill>
                <a:schemeClr val="dk1"/>
              </a:solidFill>
              <a:latin typeface="Calibri"/>
              <a:ea typeface="Calibri"/>
              <a:cs typeface="Calibri"/>
              <a:sym typeface="Calibri"/>
            </a:endParaRPr>
          </a:p>
          <a:p>
            <a:pPr indent="0" lvl="0" marL="0" marR="0" rtl="0" algn="l">
              <a:spcBef>
                <a:spcPts val="0"/>
              </a:spcBef>
              <a:spcAft>
                <a:spcPts val="0"/>
              </a:spcAft>
              <a:buClr>
                <a:srgbClr val="000000"/>
              </a:buClr>
              <a:buSzPts val="1800"/>
              <a:buFont typeface="Calibri"/>
              <a:buNone/>
            </a:pPr>
            <a:r>
              <a:rPr b="0" i="0" lang="es-ES" sz="1800" u="none" strike="noStrike">
                <a:solidFill>
                  <a:srgbClr val="000000"/>
                </a:solidFill>
                <a:latin typeface="Calibri"/>
                <a:ea typeface="Calibri"/>
                <a:cs typeface="Calibri"/>
                <a:sym typeface="Calibri"/>
              </a:rPr>
              <a:t>Contrato                5 años prorrogable</a:t>
            </a:r>
            <a:endParaRPr b="0" sz="1800">
              <a:solidFill>
                <a:schemeClr val="dk1"/>
              </a:solidFill>
              <a:latin typeface="Calibri"/>
              <a:ea typeface="Calibri"/>
              <a:cs typeface="Calibri"/>
              <a:sym typeface="Calibri"/>
            </a:endParaRPr>
          </a:p>
          <a:p>
            <a:pPr indent="0" lvl="0" marL="0" marR="0" rtl="0" algn="l">
              <a:spcBef>
                <a:spcPts val="0"/>
              </a:spcBef>
              <a:spcAft>
                <a:spcPts val="0"/>
              </a:spcAft>
              <a:buClr>
                <a:srgbClr val="000000"/>
              </a:buClr>
              <a:buSzPts val="1800"/>
              <a:buFont typeface="Calibri"/>
              <a:buNone/>
            </a:pPr>
            <a:r>
              <a:rPr b="0" i="0" lang="es-ES" sz="1800" u="none" strike="noStrike">
                <a:solidFill>
                  <a:srgbClr val="000000"/>
                </a:solidFill>
                <a:latin typeface="Calibri"/>
                <a:ea typeface="Calibri"/>
                <a:cs typeface="Calibri"/>
                <a:sym typeface="Calibri"/>
              </a:rPr>
              <a:t>Tamaño del local           desde 100m2</a:t>
            </a:r>
            <a:endParaRPr b="0" sz="1800">
              <a:solidFill>
                <a:schemeClr val="dk1"/>
              </a:solidFill>
              <a:latin typeface="Calibri"/>
              <a:ea typeface="Calibri"/>
              <a:cs typeface="Calibri"/>
              <a:sym typeface="Calibri"/>
            </a:endParaRPr>
          </a:p>
          <a:p>
            <a:pPr indent="0" lvl="0" marL="0" marR="0" rtl="0" algn="l">
              <a:spcBef>
                <a:spcPts val="0"/>
              </a:spcBef>
              <a:spcAft>
                <a:spcPts val="0"/>
              </a:spcAft>
              <a:buClr>
                <a:srgbClr val="000000"/>
              </a:buClr>
              <a:buSzPts val="1800"/>
              <a:buFont typeface="Calibri"/>
              <a:buNone/>
            </a:pPr>
            <a:r>
              <a:rPr b="0" i="0" lang="es-ES" sz="1800" u="none" strike="noStrike">
                <a:solidFill>
                  <a:srgbClr val="000000"/>
                </a:solidFill>
                <a:latin typeface="Calibri"/>
                <a:ea typeface="Calibri"/>
                <a:cs typeface="Calibri"/>
                <a:sym typeface="Calibri"/>
              </a:rPr>
              <a:t>Población mínima             50.000 hab</a:t>
            </a:r>
            <a:endParaRPr b="0" sz="1800">
              <a:solidFill>
                <a:schemeClr val="dk1"/>
              </a:solidFill>
              <a:latin typeface="Calibri"/>
              <a:ea typeface="Calibri"/>
              <a:cs typeface="Calibri"/>
              <a:sym typeface="Calibri"/>
            </a:endParaRPr>
          </a:p>
          <a:p>
            <a:pPr indent="0" lvl="0" marL="0" marR="0" rtl="0" algn="l">
              <a:spcBef>
                <a:spcPts val="0"/>
              </a:spcBef>
              <a:spcAft>
                <a:spcPts val="0"/>
              </a:spcAft>
              <a:buClr>
                <a:srgbClr val="000000"/>
              </a:buClr>
              <a:buSzPts val="1800"/>
              <a:buFont typeface="Calibri"/>
              <a:buNone/>
            </a:pPr>
            <a:r>
              <a:rPr b="0" i="0" lang="es-ES" sz="1800" u="none" strike="noStrike">
                <a:solidFill>
                  <a:srgbClr val="000000"/>
                </a:solidFill>
                <a:latin typeface="Calibri"/>
                <a:ea typeface="Calibri"/>
                <a:cs typeface="Calibri"/>
                <a:sym typeface="Calibri"/>
              </a:rPr>
              <a:t>Inversión inicial                   100.000€*</a:t>
            </a:r>
            <a:endParaRPr b="0" sz="1800">
              <a:solidFill>
                <a:schemeClr val="dk1"/>
              </a:solidFill>
              <a:latin typeface="Calibri"/>
              <a:ea typeface="Calibri"/>
              <a:cs typeface="Calibri"/>
              <a:sym typeface="Calibri"/>
            </a:endParaRPr>
          </a:p>
          <a:p>
            <a:pPr indent="0" lvl="0" marL="0" marR="0" rtl="0" algn="l">
              <a:spcBef>
                <a:spcPts val="0"/>
              </a:spcBef>
              <a:spcAft>
                <a:spcPts val="0"/>
              </a:spcAft>
              <a:buClr>
                <a:schemeClr val="dk1"/>
              </a:buClr>
              <a:buSzPts val="1800"/>
              <a:buFont typeface="Calibri"/>
              <a:buNone/>
            </a:pPr>
            <a:br>
              <a:rPr b="0" lang="es-ES" sz="1800">
                <a:solidFill>
                  <a:schemeClr val="dk1"/>
                </a:solidFill>
                <a:latin typeface="Calibri"/>
                <a:ea typeface="Calibri"/>
                <a:cs typeface="Calibri"/>
                <a:sym typeface="Calibri"/>
              </a:rPr>
            </a:br>
            <a:br>
              <a:rPr b="0" lang="es-ES" sz="1800">
                <a:solidFill>
                  <a:schemeClr val="dk1"/>
                </a:solidFill>
                <a:latin typeface="Calibri"/>
                <a:ea typeface="Calibri"/>
                <a:cs typeface="Calibri"/>
                <a:sym typeface="Calibri"/>
              </a:rPr>
            </a:br>
            <a:endParaRPr b="0" sz="1800">
              <a:solidFill>
                <a:schemeClr val="dk1"/>
              </a:solidFill>
              <a:latin typeface="Calibri"/>
              <a:ea typeface="Calibri"/>
              <a:cs typeface="Calibri"/>
              <a:sym typeface="Calibri"/>
            </a:endParaRPr>
          </a:p>
          <a:p>
            <a:pPr indent="0" lvl="0" marL="0" marR="0" rtl="0" algn="l">
              <a:spcBef>
                <a:spcPts val="0"/>
              </a:spcBef>
              <a:spcAft>
                <a:spcPts val="0"/>
              </a:spcAft>
              <a:buClr>
                <a:srgbClr val="000000"/>
              </a:buClr>
              <a:buSzPts val="800"/>
              <a:buFont typeface="Calibri"/>
              <a:buNone/>
            </a:pPr>
            <a:r>
              <a:rPr b="0" i="0" lang="es-ES" sz="800" u="none" strike="noStrike">
                <a:solidFill>
                  <a:srgbClr val="000000"/>
                </a:solidFill>
                <a:latin typeface="Calibri"/>
                <a:ea typeface="Calibri"/>
                <a:cs typeface="Calibri"/>
                <a:sym typeface="Calibri"/>
              </a:rPr>
              <a:t>*Los proyectos presentados  son estimaciones medias basados de manera prudente en la experiencia y datos obtenidos por LA VEDETTE. Las proyecciones , así como las estimaciones de inversión inicial , variarán dependiendo de la localización del negocio, de la competencia  de la zona, y muy especialmente de la labor y esfuerzo del franquiciado en la gestión de su negocio, así como la correcta implementación del sistema. LA VEDETTE. Estas proyecciones en ningún caso s</a:t>
            </a:r>
            <a:r>
              <a:rPr lang="es-ES" sz="800">
                <a:latin typeface="Calibri"/>
                <a:ea typeface="Calibri"/>
                <a:cs typeface="Calibri"/>
                <a:sym typeface="Calibri"/>
              </a:rPr>
              <a:t>uponen promesa o compromiso de rentabilidad por parte del franquiciado </a:t>
            </a:r>
            <a:endParaRPr b="0" sz="800">
              <a:solidFill>
                <a:schemeClr val="dk1"/>
              </a:solidFill>
              <a:latin typeface="Calibri"/>
              <a:ea typeface="Calibri"/>
              <a:cs typeface="Calibri"/>
              <a:sym typeface="Calibri"/>
            </a:endParaRPr>
          </a:p>
          <a:p>
            <a:pPr indent="0" lvl="0" marL="0" marR="0" rtl="0" algn="l">
              <a:spcBef>
                <a:spcPts val="0"/>
              </a:spcBef>
              <a:spcAft>
                <a:spcPts val="0"/>
              </a:spcAft>
              <a:buClr>
                <a:schemeClr val="dk1"/>
              </a:buClr>
              <a:buSzPts val="1800"/>
              <a:buFont typeface="Calibri"/>
              <a:buNone/>
            </a:pPr>
            <a:br>
              <a:rPr lang="es-ES" sz="1800">
                <a:solidFill>
                  <a:schemeClr val="dk1"/>
                </a:solidFill>
                <a:latin typeface="Calibri"/>
                <a:ea typeface="Calibri"/>
                <a:cs typeface="Calibri"/>
                <a:sym typeface="Calibri"/>
              </a:rPr>
            </a:br>
            <a:endParaRPr sz="1800">
              <a:solidFill>
                <a:schemeClr val="dk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0" name="Shape 230"/>
        <p:cNvGrpSpPr/>
        <p:nvPr/>
      </p:nvGrpSpPr>
      <p:grpSpPr>
        <a:xfrm>
          <a:off x="0" y="0"/>
          <a:ext cx="0" cy="0"/>
          <a:chOff x="0" y="0"/>
          <a:chExt cx="0" cy="0"/>
        </a:xfrm>
      </p:grpSpPr>
      <p:sp>
        <p:nvSpPr>
          <p:cNvPr id="231" name="Google Shape;231;p1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s-ES"/>
              <a:t>‹#›</a:t>
            </a:fld>
            <a:endParaRPr/>
          </a:p>
        </p:txBody>
      </p:sp>
      <p:pic>
        <p:nvPicPr>
          <p:cNvPr id="232" name="Google Shape;232;p14"/>
          <p:cNvPicPr preferRelativeResize="0"/>
          <p:nvPr/>
        </p:nvPicPr>
        <p:blipFill rotWithShape="1">
          <a:blip r:embed="rId3">
            <a:alphaModFix/>
          </a:blip>
          <a:srcRect b="0" l="0" r="0" t="0"/>
          <a:stretch/>
        </p:blipFill>
        <p:spPr>
          <a:xfrm>
            <a:off x="0" y="0"/>
            <a:ext cx="7904933" cy="6858000"/>
          </a:xfrm>
          <a:prstGeom prst="rect">
            <a:avLst/>
          </a:prstGeom>
          <a:noFill/>
          <a:ln>
            <a:noFill/>
          </a:ln>
        </p:spPr>
      </p:pic>
      <p:sp>
        <p:nvSpPr>
          <p:cNvPr id="233" name="Google Shape;233;p14"/>
          <p:cNvSpPr txBox="1"/>
          <p:nvPr/>
        </p:nvSpPr>
        <p:spPr>
          <a:xfrm>
            <a:off x="8254102" y="2734863"/>
            <a:ext cx="3736258" cy="203132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000000"/>
              </a:buClr>
              <a:buSzPts val="1800"/>
              <a:buFont typeface="Calibri"/>
              <a:buNone/>
            </a:pPr>
            <a:r>
              <a:rPr b="0" i="0" lang="es-ES" sz="1800" u="sng" strike="noStrike">
                <a:solidFill>
                  <a:srgbClr val="000000"/>
                </a:solidFill>
                <a:latin typeface="Calibri"/>
                <a:ea typeface="Calibri"/>
                <a:cs typeface="Calibri"/>
                <a:sym typeface="Calibri"/>
                <a:hlinkClick r:id="rId4">
                  <a:extLst>
                    <a:ext uri="{A12FA001-AC4F-418D-AE19-62706E023703}">
                      <ahyp:hlinkClr val="tx"/>
                    </a:ext>
                  </a:extLst>
                </a:hlinkClick>
              </a:rPr>
              <a:t>lavedettefranquicia@gmail.com</a:t>
            </a:r>
            <a:endParaRPr b="0" sz="1800">
              <a:solidFill>
                <a:schemeClr val="dk1"/>
              </a:solidFill>
              <a:latin typeface="Calibri"/>
              <a:ea typeface="Calibri"/>
              <a:cs typeface="Calibri"/>
              <a:sym typeface="Calibri"/>
            </a:endParaRPr>
          </a:p>
          <a:p>
            <a:pPr indent="0" lvl="0" marL="0" marR="0" rtl="0" algn="l">
              <a:spcBef>
                <a:spcPts val="0"/>
              </a:spcBef>
              <a:spcAft>
                <a:spcPts val="0"/>
              </a:spcAft>
              <a:buClr>
                <a:schemeClr val="dk1"/>
              </a:buClr>
              <a:buSzPts val="1800"/>
              <a:buFont typeface="Calibri"/>
              <a:buNone/>
            </a:pPr>
            <a:br>
              <a:rPr b="0" lang="es-ES" sz="1800">
                <a:solidFill>
                  <a:schemeClr val="dk1"/>
                </a:solidFill>
                <a:latin typeface="Calibri"/>
                <a:ea typeface="Calibri"/>
                <a:cs typeface="Calibri"/>
                <a:sym typeface="Calibri"/>
              </a:rPr>
            </a:br>
            <a:endParaRPr b="0" sz="1800">
              <a:solidFill>
                <a:schemeClr val="dk1"/>
              </a:solidFill>
              <a:latin typeface="Calibri"/>
              <a:ea typeface="Calibri"/>
              <a:cs typeface="Calibri"/>
              <a:sym typeface="Calibri"/>
            </a:endParaRPr>
          </a:p>
          <a:p>
            <a:pPr indent="0" lvl="0" marL="0" marR="0" rtl="0" algn="l">
              <a:spcBef>
                <a:spcPts val="0"/>
              </a:spcBef>
              <a:spcAft>
                <a:spcPts val="0"/>
              </a:spcAft>
              <a:buClr>
                <a:srgbClr val="000000"/>
              </a:buClr>
              <a:buSzPts val="1800"/>
              <a:buFont typeface="Calibri"/>
              <a:buNone/>
            </a:pPr>
            <a:r>
              <a:rPr b="0" i="0" lang="es-ES" sz="1800" u="none" strike="noStrike">
                <a:solidFill>
                  <a:srgbClr val="000000"/>
                </a:solidFill>
                <a:latin typeface="Calibri"/>
                <a:ea typeface="Calibri"/>
                <a:cs typeface="Calibri"/>
                <a:sym typeface="Calibri"/>
              </a:rPr>
              <a:t>+34 666 99 44 18</a:t>
            </a:r>
            <a:endParaRPr b="0" sz="1800">
              <a:solidFill>
                <a:schemeClr val="dk1"/>
              </a:solidFill>
              <a:latin typeface="Calibri"/>
              <a:ea typeface="Calibri"/>
              <a:cs typeface="Calibri"/>
              <a:sym typeface="Calibri"/>
            </a:endParaRPr>
          </a:p>
          <a:p>
            <a:pPr indent="0" lvl="0" marL="0" marR="0" rtl="0" algn="l">
              <a:spcBef>
                <a:spcPts val="0"/>
              </a:spcBef>
              <a:spcAft>
                <a:spcPts val="0"/>
              </a:spcAft>
              <a:buClr>
                <a:srgbClr val="000000"/>
              </a:buClr>
              <a:buSzPts val="1800"/>
              <a:buFont typeface="Calibri"/>
              <a:buNone/>
            </a:pPr>
            <a:r>
              <a:rPr b="0" i="0" lang="es-ES" sz="1800" u="none" strike="noStrike">
                <a:solidFill>
                  <a:srgbClr val="000000"/>
                </a:solidFill>
                <a:latin typeface="Calibri"/>
                <a:ea typeface="Calibri"/>
                <a:cs typeface="Calibri"/>
                <a:sym typeface="Calibri"/>
              </a:rPr>
              <a:t>+34 686 46 77 07 </a:t>
            </a:r>
            <a:endParaRPr b="0" sz="1800">
              <a:solidFill>
                <a:schemeClr val="dk1"/>
              </a:solidFill>
              <a:latin typeface="Calibri"/>
              <a:ea typeface="Calibri"/>
              <a:cs typeface="Calibri"/>
              <a:sym typeface="Calibri"/>
            </a:endParaRPr>
          </a:p>
          <a:p>
            <a:pPr indent="0" lvl="0" marL="0" marR="0" rtl="0" algn="l">
              <a:spcBef>
                <a:spcPts val="0"/>
              </a:spcBef>
              <a:spcAft>
                <a:spcPts val="0"/>
              </a:spcAft>
              <a:buClr>
                <a:schemeClr val="dk1"/>
              </a:buClr>
              <a:buSzPts val="1800"/>
              <a:buFont typeface="Calibri"/>
              <a:buNone/>
            </a:pPr>
            <a:br>
              <a:rPr lang="es-ES" sz="1800">
                <a:solidFill>
                  <a:schemeClr val="dk1"/>
                </a:solidFill>
                <a:latin typeface="Calibri"/>
                <a:ea typeface="Calibri"/>
                <a:cs typeface="Calibri"/>
                <a:sym typeface="Calibri"/>
              </a:rPr>
            </a:br>
            <a:endParaRPr sz="1800">
              <a:solidFill>
                <a:schemeClr val="dk1"/>
              </a:solidFill>
              <a:latin typeface="Calibri"/>
              <a:ea typeface="Calibri"/>
              <a:cs typeface="Calibri"/>
              <a:sym typeface="Calibri"/>
            </a:endParaRPr>
          </a:p>
        </p:txBody>
      </p:sp>
      <p:pic>
        <p:nvPicPr>
          <p:cNvPr descr="Recorte de pantalla" id="234" name="Google Shape;234;p14"/>
          <p:cNvPicPr preferRelativeResize="0"/>
          <p:nvPr/>
        </p:nvPicPr>
        <p:blipFill rotWithShape="1">
          <a:blip r:embed="rId5">
            <a:alphaModFix/>
          </a:blip>
          <a:srcRect b="0" l="0" r="0" t="0"/>
          <a:stretch/>
        </p:blipFill>
        <p:spPr>
          <a:xfrm>
            <a:off x="10512552" y="5475218"/>
            <a:ext cx="1255776" cy="779447"/>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 name="Shape 100"/>
        <p:cNvGrpSpPr/>
        <p:nvPr/>
      </p:nvGrpSpPr>
      <p:grpSpPr>
        <a:xfrm>
          <a:off x="0" y="0"/>
          <a:ext cx="0" cy="0"/>
          <a:chOff x="0" y="0"/>
          <a:chExt cx="0" cy="0"/>
        </a:xfrm>
      </p:grpSpPr>
      <p:sp>
        <p:nvSpPr>
          <p:cNvPr id="101" name="Google Shape;101;p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s-ES"/>
              <a:t>‹#›</a:t>
            </a:fld>
            <a:endParaRPr/>
          </a:p>
        </p:txBody>
      </p:sp>
      <p:sp>
        <p:nvSpPr>
          <p:cNvPr id="102" name="Google Shape;102;p3"/>
          <p:cNvSpPr txBox="1"/>
          <p:nvPr/>
        </p:nvSpPr>
        <p:spPr>
          <a:xfrm>
            <a:off x="6732560" y="449029"/>
            <a:ext cx="2831592" cy="101566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000000"/>
              </a:buClr>
              <a:buSzPts val="2400"/>
              <a:buFont typeface="Arial Black"/>
              <a:buNone/>
            </a:pPr>
            <a:r>
              <a:rPr b="0" i="0" lang="es-ES" sz="2400" u="none" strike="noStrike">
                <a:solidFill>
                  <a:srgbClr val="000000"/>
                </a:solidFill>
                <a:latin typeface="Arial Black"/>
                <a:ea typeface="Arial Black"/>
                <a:cs typeface="Arial Black"/>
                <a:sym typeface="Arial Black"/>
              </a:rPr>
              <a:t>Quienes somos </a:t>
            </a:r>
            <a:endParaRPr b="0" sz="2400">
              <a:solidFill>
                <a:schemeClr val="dk1"/>
              </a:solidFill>
              <a:latin typeface="Arial Black"/>
              <a:ea typeface="Arial Black"/>
              <a:cs typeface="Arial Black"/>
              <a:sym typeface="Arial Black"/>
            </a:endParaRPr>
          </a:p>
          <a:p>
            <a:pPr indent="0" lvl="0" marL="0" marR="0" rtl="0" algn="l">
              <a:spcBef>
                <a:spcPts val="0"/>
              </a:spcBef>
              <a:spcAft>
                <a:spcPts val="0"/>
              </a:spcAft>
              <a:buClr>
                <a:schemeClr val="dk1"/>
              </a:buClr>
              <a:buSzPts val="1800"/>
              <a:buFont typeface="Calibri"/>
              <a:buNone/>
            </a:pPr>
            <a:br>
              <a:rPr lang="es-ES" sz="1800">
                <a:solidFill>
                  <a:schemeClr val="dk1"/>
                </a:solidFill>
                <a:latin typeface="Calibri"/>
                <a:ea typeface="Calibri"/>
                <a:cs typeface="Calibri"/>
                <a:sym typeface="Calibri"/>
              </a:rPr>
            </a:br>
            <a:endParaRPr sz="1800">
              <a:solidFill>
                <a:schemeClr val="dk1"/>
              </a:solidFill>
              <a:latin typeface="Calibri"/>
              <a:ea typeface="Calibri"/>
              <a:cs typeface="Calibri"/>
              <a:sym typeface="Calibri"/>
            </a:endParaRPr>
          </a:p>
        </p:txBody>
      </p:sp>
      <p:pic>
        <p:nvPicPr>
          <p:cNvPr id="103" name="Google Shape;103;p3"/>
          <p:cNvPicPr preferRelativeResize="0"/>
          <p:nvPr/>
        </p:nvPicPr>
        <p:blipFill rotWithShape="1">
          <a:blip r:embed="rId3">
            <a:alphaModFix/>
          </a:blip>
          <a:srcRect b="0" l="0" r="0" t="0"/>
          <a:stretch/>
        </p:blipFill>
        <p:spPr>
          <a:xfrm>
            <a:off x="0" y="0"/>
            <a:ext cx="5148072" cy="6864096"/>
          </a:xfrm>
          <a:prstGeom prst="rect">
            <a:avLst/>
          </a:prstGeom>
          <a:noFill/>
          <a:ln>
            <a:noFill/>
          </a:ln>
        </p:spPr>
      </p:pic>
      <p:sp>
        <p:nvSpPr>
          <p:cNvPr id="104" name="Google Shape;104;p3"/>
          <p:cNvSpPr txBox="1"/>
          <p:nvPr/>
        </p:nvSpPr>
        <p:spPr>
          <a:xfrm>
            <a:off x="5852348" y="1042800"/>
            <a:ext cx="6138000" cy="34170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000000"/>
              </a:buClr>
              <a:buSzPts val="1800"/>
              <a:buFont typeface="Arial"/>
              <a:buNone/>
            </a:pPr>
            <a:r>
              <a:rPr lang="es-ES" sz="1800">
                <a:solidFill>
                  <a:srgbClr val="000000"/>
                </a:solidFill>
                <a:latin typeface="Arial"/>
                <a:ea typeface="Arial"/>
                <a:cs typeface="Arial"/>
                <a:sym typeface="Arial"/>
              </a:rPr>
              <a:t>La Vedette es el máximo exponente de la cocina francesa especializada en las famosas Galettes </a:t>
            </a:r>
            <a:r>
              <a:rPr lang="es-ES" sz="1800"/>
              <a:t>y</a:t>
            </a:r>
            <a:r>
              <a:rPr lang="es-ES" sz="1800">
                <a:solidFill>
                  <a:srgbClr val="000000"/>
                </a:solidFill>
                <a:latin typeface="Arial"/>
                <a:ea typeface="Arial"/>
                <a:cs typeface="Arial"/>
                <a:sym typeface="Arial"/>
              </a:rPr>
              <a:t> crepes bretones. Un plato típico de la comida francesa con una amplia aceptación en toda Europa y que empieza a consolidarse en nuestro país. </a:t>
            </a:r>
            <a:endParaRPr sz="1800">
              <a:solidFill>
                <a:srgbClr val="000000"/>
              </a:solidFill>
              <a:latin typeface="Arial"/>
              <a:ea typeface="Arial"/>
              <a:cs typeface="Arial"/>
              <a:sym typeface="Arial"/>
            </a:endParaRPr>
          </a:p>
          <a:p>
            <a:pPr indent="0" lvl="0" marL="0" marR="0" rtl="0" algn="l">
              <a:spcBef>
                <a:spcPts val="0"/>
              </a:spcBef>
              <a:spcAft>
                <a:spcPts val="0"/>
              </a:spcAft>
              <a:buClr>
                <a:srgbClr val="000000"/>
              </a:buClr>
              <a:buSzPts val="1800"/>
              <a:buFont typeface="Arial"/>
              <a:buNone/>
            </a:pPr>
            <a:r>
              <a:t/>
            </a:r>
            <a:endParaRPr sz="1800"/>
          </a:p>
          <a:p>
            <a:pPr indent="0" lvl="0" marL="0" marR="0" rtl="0" algn="l">
              <a:spcBef>
                <a:spcPts val="0"/>
              </a:spcBef>
              <a:spcAft>
                <a:spcPts val="0"/>
              </a:spcAft>
              <a:buClr>
                <a:srgbClr val="000000"/>
              </a:buClr>
              <a:buSzPts val="1800"/>
              <a:buFont typeface="Arial"/>
              <a:buNone/>
            </a:pPr>
            <a:r>
              <a:rPr lang="es-ES" sz="1800"/>
              <a:t>La Vedette ha conseguido aunar la calidad del producto, la tradición de las elaboraciones, la actualización de su cocina y la sencillez en la gestión del restaurante. </a:t>
            </a:r>
            <a:endParaRPr sz="1800"/>
          </a:p>
          <a:p>
            <a:pPr indent="0" lvl="0" marL="0" marR="0" rtl="0" algn="l">
              <a:spcBef>
                <a:spcPts val="0"/>
              </a:spcBef>
              <a:spcAft>
                <a:spcPts val="0"/>
              </a:spcAft>
              <a:buClr>
                <a:srgbClr val="000000"/>
              </a:buClr>
              <a:buSzPts val="1800"/>
              <a:buFont typeface="Arial"/>
              <a:buNone/>
            </a:pPr>
            <a:r>
              <a:t/>
            </a:r>
            <a:endParaRPr sz="1800"/>
          </a:p>
          <a:p>
            <a:pPr indent="0" lvl="0" marL="0" marR="0" rtl="0" algn="l">
              <a:spcBef>
                <a:spcPts val="0"/>
              </a:spcBef>
              <a:spcAft>
                <a:spcPts val="0"/>
              </a:spcAft>
              <a:buClr>
                <a:srgbClr val="000000"/>
              </a:buClr>
              <a:buSzPts val="1800"/>
              <a:buFont typeface="Arial"/>
              <a:buNone/>
            </a:pPr>
            <a:r>
              <a:rPr lang="es-ES" sz="1800"/>
              <a:t>Por todo ello La Vedette es uno de los conceptos con mayor proyección y potencial de </a:t>
            </a:r>
            <a:r>
              <a:rPr lang="es-ES" sz="1800"/>
              <a:t>rentabilidad</a:t>
            </a:r>
            <a:r>
              <a:rPr lang="es-ES" sz="1800"/>
              <a:t>.</a:t>
            </a:r>
            <a:endParaRPr sz="1800"/>
          </a:p>
        </p:txBody>
      </p:sp>
      <p:pic>
        <p:nvPicPr>
          <p:cNvPr descr="Recorte de pantalla" id="105" name="Google Shape;105;p3"/>
          <p:cNvPicPr preferRelativeResize="0"/>
          <p:nvPr/>
        </p:nvPicPr>
        <p:blipFill rotWithShape="1">
          <a:blip r:embed="rId4">
            <a:alphaModFix/>
          </a:blip>
          <a:srcRect b="0" l="0" r="0" t="0"/>
          <a:stretch/>
        </p:blipFill>
        <p:spPr>
          <a:xfrm>
            <a:off x="10512552" y="5475218"/>
            <a:ext cx="1255776" cy="779447"/>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 name="Shape 109"/>
        <p:cNvGrpSpPr/>
        <p:nvPr/>
      </p:nvGrpSpPr>
      <p:grpSpPr>
        <a:xfrm>
          <a:off x="0" y="0"/>
          <a:ext cx="0" cy="0"/>
          <a:chOff x="0" y="0"/>
          <a:chExt cx="0" cy="0"/>
        </a:xfrm>
      </p:grpSpPr>
      <p:sp>
        <p:nvSpPr>
          <p:cNvPr id="110" name="Google Shape;110;p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s-ES"/>
              <a:t>‹#›</a:t>
            </a:fld>
            <a:endParaRPr/>
          </a:p>
        </p:txBody>
      </p:sp>
      <p:sp>
        <p:nvSpPr>
          <p:cNvPr id="111" name="Google Shape;111;p4"/>
          <p:cNvSpPr txBox="1"/>
          <p:nvPr/>
        </p:nvSpPr>
        <p:spPr>
          <a:xfrm>
            <a:off x="6220206" y="442676"/>
            <a:ext cx="6096000"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s-ES" sz="2400" u="none" strike="noStrike">
                <a:solidFill>
                  <a:srgbClr val="000000"/>
                </a:solidFill>
                <a:latin typeface="Arial Black"/>
                <a:ea typeface="Arial Black"/>
                <a:cs typeface="Arial Black"/>
                <a:sym typeface="Arial Black"/>
              </a:rPr>
              <a:t>Maestros de Crepes y Galettes </a:t>
            </a:r>
            <a:endParaRPr sz="2400">
              <a:solidFill>
                <a:schemeClr val="dk1"/>
              </a:solidFill>
              <a:latin typeface="Arial Black"/>
              <a:ea typeface="Arial Black"/>
              <a:cs typeface="Arial Black"/>
              <a:sym typeface="Arial Black"/>
            </a:endParaRPr>
          </a:p>
        </p:txBody>
      </p:sp>
      <p:sp>
        <p:nvSpPr>
          <p:cNvPr id="112" name="Google Shape;112;p4"/>
          <p:cNvSpPr txBox="1"/>
          <p:nvPr/>
        </p:nvSpPr>
        <p:spPr>
          <a:xfrm>
            <a:off x="6220200" y="1189075"/>
            <a:ext cx="5661300" cy="31401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000000"/>
              </a:buClr>
              <a:buSzPts val="1800"/>
              <a:buFont typeface="Arial"/>
              <a:buNone/>
            </a:pPr>
            <a:r>
              <a:rPr lang="es-ES" sz="1800">
                <a:solidFill>
                  <a:srgbClr val="000000"/>
                </a:solidFill>
                <a:latin typeface="Arial"/>
                <a:ea typeface="Arial"/>
                <a:cs typeface="Arial"/>
                <a:sym typeface="Arial"/>
              </a:rPr>
              <a:t>Nuestra propuesta de producto es totalmente original. Incluimos una selecta oferta de Galettes realizadas con la mejor harina de trigo sarraceno obtenida de proveedores exclusivos que trabajan al máximo la calidad de cada ingrediente. </a:t>
            </a:r>
            <a:endParaRPr/>
          </a:p>
          <a:p>
            <a:pPr indent="0" lvl="0" marL="0" marR="0" rtl="0" algn="l">
              <a:spcBef>
                <a:spcPts val="0"/>
              </a:spcBef>
              <a:spcAft>
                <a:spcPts val="0"/>
              </a:spcAft>
              <a:buClr>
                <a:schemeClr val="dk1"/>
              </a:buClr>
              <a:buSzPts val="1800"/>
              <a:buFont typeface="Calibri"/>
              <a:buNone/>
            </a:pPr>
            <a:r>
              <a:t/>
            </a:r>
            <a:endParaRPr sz="1800">
              <a:solidFill>
                <a:srgbClr val="000000"/>
              </a:solidFill>
              <a:latin typeface="Arial"/>
              <a:ea typeface="Arial"/>
              <a:cs typeface="Arial"/>
              <a:sym typeface="Arial"/>
            </a:endParaRPr>
          </a:p>
          <a:p>
            <a:pPr indent="0" lvl="0" marL="0" marR="0" rtl="0" algn="l">
              <a:spcBef>
                <a:spcPts val="0"/>
              </a:spcBef>
              <a:spcAft>
                <a:spcPts val="0"/>
              </a:spcAft>
              <a:buClr>
                <a:srgbClr val="000000"/>
              </a:buClr>
              <a:buSzPts val="1800"/>
              <a:buFont typeface="Arial"/>
              <a:buNone/>
            </a:pPr>
            <a:r>
              <a:rPr lang="es-ES" sz="1800">
                <a:solidFill>
                  <a:srgbClr val="000000"/>
                </a:solidFill>
                <a:latin typeface="Arial"/>
                <a:ea typeface="Arial"/>
                <a:cs typeface="Arial"/>
                <a:sym typeface="Arial"/>
              </a:rPr>
              <a:t>Los clientes pueden disfrutar de crepes salados clásicos, especializados, veganos o dulces. Todo para satisfacer los gustos más variados y exigentes. Y todo ello regado con vino, sidra o cerveza al mejor precio. ¡Simplemente…Espectacular! </a:t>
            </a:r>
            <a:endParaRPr sz="1800">
              <a:solidFill>
                <a:schemeClr val="dk1"/>
              </a:solidFill>
              <a:latin typeface="Arial"/>
              <a:ea typeface="Arial"/>
              <a:cs typeface="Arial"/>
              <a:sym typeface="Arial"/>
            </a:endParaRPr>
          </a:p>
        </p:txBody>
      </p:sp>
      <p:pic>
        <p:nvPicPr>
          <p:cNvPr descr="Recorte de pantalla" id="113" name="Google Shape;113;p4"/>
          <p:cNvPicPr preferRelativeResize="0"/>
          <p:nvPr/>
        </p:nvPicPr>
        <p:blipFill rotWithShape="1">
          <a:blip r:embed="rId3">
            <a:alphaModFix/>
          </a:blip>
          <a:srcRect b="0" l="0" r="0" t="0"/>
          <a:stretch/>
        </p:blipFill>
        <p:spPr>
          <a:xfrm>
            <a:off x="10512552" y="5475218"/>
            <a:ext cx="1255776" cy="779447"/>
          </a:xfrm>
          <a:prstGeom prst="rect">
            <a:avLst/>
          </a:prstGeom>
          <a:noFill/>
          <a:ln>
            <a:noFill/>
          </a:ln>
        </p:spPr>
      </p:pic>
      <p:pic>
        <p:nvPicPr>
          <p:cNvPr id="114" name="Google Shape;114;p4" title="galette verd.jpg"/>
          <p:cNvPicPr preferRelativeResize="0"/>
          <p:nvPr/>
        </p:nvPicPr>
        <p:blipFill>
          <a:blip r:embed="rId4">
            <a:alphaModFix/>
          </a:blip>
          <a:stretch>
            <a:fillRect/>
          </a:stretch>
        </p:blipFill>
        <p:spPr>
          <a:xfrm>
            <a:off x="0" y="540463"/>
            <a:ext cx="5915407" cy="4436556"/>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 name="Shape 118"/>
        <p:cNvGrpSpPr/>
        <p:nvPr/>
      </p:nvGrpSpPr>
      <p:grpSpPr>
        <a:xfrm>
          <a:off x="0" y="0"/>
          <a:ext cx="0" cy="0"/>
          <a:chOff x="0" y="0"/>
          <a:chExt cx="0" cy="0"/>
        </a:xfrm>
      </p:grpSpPr>
      <p:sp>
        <p:nvSpPr>
          <p:cNvPr id="119" name="Google Shape;119;p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s-ES"/>
              <a:t>‹#›</a:t>
            </a:fld>
            <a:endParaRPr/>
          </a:p>
        </p:txBody>
      </p:sp>
      <p:sp>
        <p:nvSpPr>
          <p:cNvPr id="120" name="Google Shape;120;p5"/>
          <p:cNvSpPr txBox="1"/>
          <p:nvPr/>
        </p:nvSpPr>
        <p:spPr>
          <a:xfrm>
            <a:off x="6428232" y="392566"/>
            <a:ext cx="6096000"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s-ES" sz="2400" u="none" strike="noStrike">
                <a:solidFill>
                  <a:srgbClr val="000000"/>
                </a:solidFill>
                <a:latin typeface="Arial Black"/>
                <a:ea typeface="Arial Black"/>
                <a:cs typeface="Arial Black"/>
                <a:sym typeface="Arial Black"/>
              </a:rPr>
              <a:t>No solo crepes  </a:t>
            </a:r>
            <a:endParaRPr sz="2400">
              <a:solidFill>
                <a:schemeClr val="dk1"/>
              </a:solidFill>
              <a:latin typeface="Arial Black"/>
              <a:ea typeface="Arial Black"/>
              <a:cs typeface="Arial Black"/>
              <a:sym typeface="Arial Black"/>
            </a:endParaRPr>
          </a:p>
        </p:txBody>
      </p:sp>
      <p:sp>
        <p:nvSpPr>
          <p:cNvPr id="121" name="Google Shape;121;p5"/>
          <p:cNvSpPr txBox="1"/>
          <p:nvPr/>
        </p:nvSpPr>
        <p:spPr>
          <a:xfrm>
            <a:off x="6428232" y="1026090"/>
            <a:ext cx="5340000" cy="31401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000000"/>
              </a:buClr>
              <a:buSzPts val="1800"/>
              <a:buFont typeface="Arial"/>
              <a:buNone/>
            </a:pPr>
            <a:r>
              <a:rPr lang="es-ES" sz="1800">
                <a:solidFill>
                  <a:srgbClr val="000000"/>
                </a:solidFill>
                <a:latin typeface="Arial"/>
                <a:ea typeface="Arial"/>
                <a:cs typeface="Arial"/>
                <a:sym typeface="Arial"/>
              </a:rPr>
              <a:t>Nuestra oferta no solo incluye crepes. Completamos nuestra carta con diferentes platos para todos los gustos. </a:t>
            </a:r>
            <a:endParaRPr/>
          </a:p>
          <a:p>
            <a:pPr indent="0" lvl="0" marL="0" marR="0" rtl="0" algn="l">
              <a:spcBef>
                <a:spcPts val="0"/>
              </a:spcBef>
              <a:spcAft>
                <a:spcPts val="0"/>
              </a:spcAft>
              <a:buClr>
                <a:srgbClr val="000000"/>
              </a:buClr>
              <a:buSzPts val="1800"/>
              <a:buFont typeface="Arial"/>
              <a:buNone/>
            </a:pPr>
            <a:r>
              <a:rPr lang="es-ES" sz="1800">
                <a:solidFill>
                  <a:srgbClr val="000000"/>
                </a:solidFill>
                <a:latin typeface="Arial"/>
                <a:ea typeface="Arial"/>
                <a:cs typeface="Arial"/>
                <a:sym typeface="Arial"/>
              </a:rPr>
              <a:t>Ofrecemos deliciosas </a:t>
            </a:r>
            <a:r>
              <a:rPr lang="es-ES" sz="1800"/>
              <a:t>fondues</a:t>
            </a:r>
            <a:r>
              <a:rPr lang="es-ES" sz="1800">
                <a:solidFill>
                  <a:srgbClr val="000000"/>
                </a:solidFill>
                <a:latin typeface="Arial"/>
                <a:ea typeface="Arial"/>
                <a:cs typeface="Arial"/>
                <a:sym typeface="Arial"/>
              </a:rPr>
              <a:t> de queso, surtido de patés, quesos franceses, ensaladas, samosas, carpaccios, hamburguesas….</a:t>
            </a:r>
            <a:endParaRPr/>
          </a:p>
          <a:p>
            <a:pPr indent="0" lvl="0" marL="0" marR="0" rtl="0" algn="l">
              <a:spcBef>
                <a:spcPts val="0"/>
              </a:spcBef>
              <a:spcAft>
                <a:spcPts val="0"/>
              </a:spcAft>
              <a:buClr>
                <a:schemeClr val="dk1"/>
              </a:buClr>
              <a:buSzPts val="1800"/>
              <a:buFont typeface="Calibri"/>
              <a:buNone/>
            </a:pPr>
            <a:r>
              <a:t/>
            </a:r>
            <a:endParaRPr sz="1800">
              <a:solidFill>
                <a:srgbClr val="000000"/>
              </a:solidFill>
              <a:latin typeface="Arial"/>
              <a:ea typeface="Arial"/>
              <a:cs typeface="Arial"/>
              <a:sym typeface="Arial"/>
            </a:endParaRPr>
          </a:p>
          <a:p>
            <a:pPr indent="0" lvl="0" marL="0" marR="0" rtl="0" algn="l">
              <a:spcBef>
                <a:spcPts val="0"/>
              </a:spcBef>
              <a:spcAft>
                <a:spcPts val="0"/>
              </a:spcAft>
              <a:buClr>
                <a:srgbClr val="000000"/>
              </a:buClr>
              <a:buSzPts val="1800"/>
              <a:buFont typeface="Arial"/>
              <a:buNone/>
            </a:pPr>
            <a:r>
              <a:rPr lang="es-ES" sz="1800">
                <a:solidFill>
                  <a:srgbClr val="000000"/>
                </a:solidFill>
                <a:latin typeface="Arial"/>
                <a:ea typeface="Arial"/>
                <a:cs typeface="Arial"/>
                <a:sym typeface="Arial"/>
              </a:rPr>
              <a:t>Todo para presentar una variada oferta de platos enfocada a los paladares más exigentes y siempre de muy sencilla preparación.</a:t>
            </a:r>
            <a:endParaRPr/>
          </a:p>
          <a:p>
            <a:pPr indent="0" lvl="0" marL="0" marR="0" rtl="0" algn="l">
              <a:spcBef>
                <a:spcPts val="0"/>
              </a:spcBef>
              <a:spcAft>
                <a:spcPts val="0"/>
              </a:spcAft>
              <a:buClr>
                <a:schemeClr val="dk1"/>
              </a:buClr>
              <a:buSzPts val="1800"/>
              <a:buFont typeface="Calibri"/>
              <a:buNone/>
            </a:pPr>
            <a:r>
              <a:t/>
            </a:r>
            <a:endParaRPr sz="1800">
              <a:solidFill>
                <a:srgbClr val="000000"/>
              </a:solidFill>
              <a:latin typeface="Arial"/>
              <a:ea typeface="Arial"/>
              <a:cs typeface="Arial"/>
              <a:sym typeface="Arial"/>
            </a:endParaRPr>
          </a:p>
        </p:txBody>
      </p:sp>
      <p:pic>
        <p:nvPicPr>
          <p:cNvPr id="122" name="Google Shape;122;p5"/>
          <p:cNvPicPr preferRelativeResize="0"/>
          <p:nvPr/>
        </p:nvPicPr>
        <p:blipFill rotWithShape="1">
          <a:blip r:embed="rId3">
            <a:alphaModFix/>
          </a:blip>
          <a:srcRect b="0" l="0" r="0" t="0"/>
          <a:stretch/>
        </p:blipFill>
        <p:spPr>
          <a:xfrm>
            <a:off x="4105656" y="4196694"/>
            <a:ext cx="4178749" cy="2524781"/>
          </a:xfrm>
          <a:prstGeom prst="rect">
            <a:avLst/>
          </a:prstGeom>
          <a:noFill/>
          <a:ln>
            <a:noFill/>
          </a:ln>
        </p:spPr>
      </p:pic>
      <p:pic>
        <p:nvPicPr>
          <p:cNvPr id="123" name="Google Shape;123;p5"/>
          <p:cNvPicPr preferRelativeResize="0"/>
          <p:nvPr/>
        </p:nvPicPr>
        <p:blipFill rotWithShape="1">
          <a:blip r:embed="rId4">
            <a:alphaModFix/>
          </a:blip>
          <a:srcRect b="0" l="0" r="0" t="0"/>
          <a:stretch/>
        </p:blipFill>
        <p:spPr>
          <a:xfrm>
            <a:off x="0" y="0"/>
            <a:ext cx="4052475" cy="3598249"/>
          </a:xfrm>
          <a:prstGeom prst="rect">
            <a:avLst/>
          </a:prstGeom>
          <a:noFill/>
          <a:ln>
            <a:noFill/>
          </a:ln>
        </p:spPr>
      </p:pic>
      <p:pic>
        <p:nvPicPr>
          <p:cNvPr id="124" name="Google Shape;124;p5"/>
          <p:cNvPicPr preferRelativeResize="0"/>
          <p:nvPr/>
        </p:nvPicPr>
        <p:blipFill rotWithShape="1">
          <a:blip r:embed="rId5">
            <a:alphaModFix/>
          </a:blip>
          <a:srcRect b="0" l="0" r="0" t="0"/>
          <a:stretch/>
        </p:blipFill>
        <p:spPr>
          <a:xfrm>
            <a:off x="0" y="3598258"/>
            <a:ext cx="4105656" cy="3123217"/>
          </a:xfrm>
          <a:prstGeom prst="rect">
            <a:avLst/>
          </a:prstGeom>
          <a:noFill/>
          <a:ln>
            <a:noFill/>
          </a:ln>
        </p:spPr>
      </p:pic>
      <p:pic>
        <p:nvPicPr>
          <p:cNvPr descr="Recorte de pantalla" id="125" name="Google Shape;125;p5"/>
          <p:cNvPicPr preferRelativeResize="0"/>
          <p:nvPr/>
        </p:nvPicPr>
        <p:blipFill rotWithShape="1">
          <a:blip r:embed="rId6">
            <a:alphaModFix/>
          </a:blip>
          <a:srcRect b="0" l="0" r="0" t="0"/>
          <a:stretch/>
        </p:blipFill>
        <p:spPr>
          <a:xfrm>
            <a:off x="10512552" y="5475218"/>
            <a:ext cx="1255776" cy="779447"/>
          </a:xfrm>
          <a:prstGeom prst="rect">
            <a:avLst/>
          </a:prstGeom>
          <a:noFill/>
          <a:ln>
            <a:noFill/>
          </a:ln>
        </p:spPr>
      </p:pic>
      <p:pic>
        <p:nvPicPr>
          <p:cNvPr id="126" name="Google Shape;126;p5" title="founde.png"/>
          <p:cNvPicPr preferRelativeResize="0"/>
          <p:nvPr/>
        </p:nvPicPr>
        <p:blipFill>
          <a:blip r:embed="rId7">
            <a:alphaModFix/>
          </a:blip>
          <a:stretch>
            <a:fillRect/>
          </a:stretch>
        </p:blipFill>
        <p:spPr>
          <a:xfrm>
            <a:off x="4052475" y="2089325"/>
            <a:ext cx="2070957" cy="2076083"/>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 name="Shape 130"/>
        <p:cNvGrpSpPr/>
        <p:nvPr/>
      </p:nvGrpSpPr>
      <p:grpSpPr>
        <a:xfrm>
          <a:off x="0" y="0"/>
          <a:ext cx="0" cy="0"/>
          <a:chOff x="0" y="0"/>
          <a:chExt cx="0" cy="0"/>
        </a:xfrm>
      </p:grpSpPr>
      <p:sp>
        <p:nvSpPr>
          <p:cNvPr id="131" name="Google Shape;131;p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s-ES"/>
              <a:t>‹#›</a:t>
            </a:fld>
            <a:endParaRPr/>
          </a:p>
        </p:txBody>
      </p:sp>
      <p:sp>
        <p:nvSpPr>
          <p:cNvPr id="132" name="Google Shape;132;p6"/>
          <p:cNvSpPr txBox="1"/>
          <p:nvPr/>
        </p:nvSpPr>
        <p:spPr>
          <a:xfrm>
            <a:off x="7072884" y="580672"/>
            <a:ext cx="6094476"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s-ES" sz="2400" u="none" strike="noStrike">
                <a:solidFill>
                  <a:srgbClr val="000000"/>
                </a:solidFill>
                <a:latin typeface="Arial Black"/>
                <a:ea typeface="Arial Black"/>
                <a:cs typeface="Arial Black"/>
                <a:sym typeface="Arial Black"/>
              </a:rPr>
              <a:t>Nuestros Restaurantes  </a:t>
            </a:r>
            <a:endParaRPr sz="2400">
              <a:solidFill>
                <a:schemeClr val="dk1"/>
              </a:solidFill>
              <a:latin typeface="Arial Black"/>
              <a:ea typeface="Arial Black"/>
              <a:cs typeface="Arial Black"/>
              <a:sym typeface="Arial Black"/>
            </a:endParaRPr>
          </a:p>
        </p:txBody>
      </p:sp>
      <p:sp>
        <p:nvSpPr>
          <p:cNvPr id="133" name="Google Shape;133;p6"/>
          <p:cNvSpPr txBox="1"/>
          <p:nvPr/>
        </p:nvSpPr>
        <p:spPr>
          <a:xfrm>
            <a:off x="6339078" y="1285947"/>
            <a:ext cx="5356200" cy="3694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000000"/>
              </a:buClr>
              <a:buSzPts val="1800"/>
              <a:buFont typeface="Arial"/>
              <a:buNone/>
            </a:pPr>
            <a:r>
              <a:rPr lang="es-ES" sz="1800">
                <a:solidFill>
                  <a:srgbClr val="000000"/>
                </a:solidFill>
                <a:latin typeface="Arial"/>
                <a:ea typeface="Arial"/>
                <a:cs typeface="Arial"/>
                <a:sym typeface="Arial"/>
              </a:rPr>
              <a:t>Nuestros restaurantes buscan no solo alimentar el estómago, también el alma.</a:t>
            </a:r>
            <a:endParaRPr/>
          </a:p>
          <a:p>
            <a:pPr indent="0" lvl="0" marL="0" marR="0" rtl="0" algn="l">
              <a:spcBef>
                <a:spcPts val="0"/>
              </a:spcBef>
              <a:spcAft>
                <a:spcPts val="0"/>
              </a:spcAft>
              <a:buClr>
                <a:srgbClr val="000000"/>
              </a:buClr>
              <a:buSzPts val="1800"/>
              <a:buFont typeface="Arial"/>
              <a:buNone/>
            </a:pPr>
            <a:r>
              <a:t/>
            </a:r>
            <a:endParaRPr sz="1800"/>
          </a:p>
          <a:p>
            <a:pPr indent="0" lvl="0" marL="0" marR="0" rtl="0" algn="l">
              <a:spcBef>
                <a:spcPts val="0"/>
              </a:spcBef>
              <a:spcAft>
                <a:spcPts val="0"/>
              </a:spcAft>
              <a:buClr>
                <a:srgbClr val="000000"/>
              </a:buClr>
              <a:buSzPts val="1800"/>
              <a:buFont typeface="Arial"/>
              <a:buNone/>
            </a:pPr>
            <a:r>
              <a:rPr lang="es-ES" sz="1800">
                <a:solidFill>
                  <a:srgbClr val="000000"/>
                </a:solidFill>
                <a:latin typeface="Arial"/>
                <a:ea typeface="Arial"/>
                <a:cs typeface="Arial"/>
                <a:sym typeface="Arial"/>
              </a:rPr>
              <a:t>Por ello buscamos una experiencia completa para nuestros clientes, nuestro objetivo es transportarle a un pequeño rincón de la Bretaña francesa donde degustar los mejores platos y disfrutar del entorno.</a:t>
            </a:r>
            <a:endParaRPr/>
          </a:p>
          <a:p>
            <a:pPr indent="0" lvl="0" marL="0" marR="0" rtl="0" algn="l">
              <a:spcBef>
                <a:spcPts val="0"/>
              </a:spcBef>
              <a:spcAft>
                <a:spcPts val="0"/>
              </a:spcAft>
              <a:buClr>
                <a:srgbClr val="000000"/>
              </a:buClr>
              <a:buSzPts val="1800"/>
              <a:buFont typeface="Arial"/>
              <a:buNone/>
            </a:pPr>
            <a:r>
              <a:t/>
            </a:r>
            <a:endParaRPr sz="1800"/>
          </a:p>
          <a:p>
            <a:pPr indent="0" lvl="0" marL="0" marR="0" rtl="0" algn="l">
              <a:spcBef>
                <a:spcPts val="0"/>
              </a:spcBef>
              <a:spcAft>
                <a:spcPts val="0"/>
              </a:spcAft>
              <a:buClr>
                <a:srgbClr val="000000"/>
              </a:buClr>
              <a:buSzPts val="1800"/>
              <a:buFont typeface="Arial"/>
              <a:buNone/>
            </a:pPr>
            <a:r>
              <a:rPr lang="es-ES" sz="1800">
                <a:solidFill>
                  <a:srgbClr val="000000"/>
                </a:solidFill>
                <a:latin typeface="Arial"/>
                <a:ea typeface="Arial"/>
                <a:cs typeface="Arial"/>
                <a:sym typeface="Arial"/>
              </a:rPr>
              <a:t>Nuestros locales son cálidos, acogedores, confortables y a la vez funcionales, lo que permite atender una </a:t>
            </a:r>
            <a:r>
              <a:rPr lang="es-ES" sz="1800"/>
              <a:t>demanda</a:t>
            </a:r>
            <a:r>
              <a:rPr lang="es-ES" sz="1800">
                <a:solidFill>
                  <a:srgbClr val="000000"/>
                </a:solidFill>
                <a:latin typeface="Arial"/>
                <a:ea typeface="Arial"/>
                <a:cs typeface="Arial"/>
                <a:sym typeface="Arial"/>
              </a:rPr>
              <a:t> de público amplia y heterogénea. </a:t>
            </a:r>
            <a:endParaRPr/>
          </a:p>
          <a:p>
            <a:pPr indent="0" lvl="0" marL="0" marR="0" rtl="0" algn="l">
              <a:spcBef>
                <a:spcPts val="0"/>
              </a:spcBef>
              <a:spcAft>
                <a:spcPts val="0"/>
              </a:spcAft>
              <a:buClr>
                <a:schemeClr val="dk1"/>
              </a:buClr>
              <a:buSzPts val="1800"/>
              <a:buFont typeface="Calibri"/>
              <a:buNone/>
            </a:pPr>
            <a:r>
              <a:t/>
            </a:r>
            <a:endParaRPr sz="1800">
              <a:solidFill>
                <a:srgbClr val="000000"/>
              </a:solidFill>
              <a:latin typeface="Arial"/>
              <a:ea typeface="Arial"/>
              <a:cs typeface="Arial"/>
              <a:sym typeface="Arial"/>
            </a:endParaRPr>
          </a:p>
        </p:txBody>
      </p:sp>
      <p:pic>
        <p:nvPicPr>
          <p:cNvPr descr="Recorte de pantalla" id="134" name="Google Shape;134;p6"/>
          <p:cNvPicPr preferRelativeResize="0"/>
          <p:nvPr/>
        </p:nvPicPr>
        <p:blipFill rotWithShape="1">
          <a:blip r:embed="rId3">
            <a:alphaModFix/>
          </a:blip>
          <a:srcRect b="0" l="0" r="0" t="0"/>
          <a:stretch/>
        </p:blipFill>
        <p:spPr>
          <a:xfrm>
            <a:off x="10512552" y="5475218"/>
            <a:ext cx="1255776" cy="779447"/>
          </a:xfrm>
          <a:prstGeom prst="rect">
            <a:avLst/>
          </a:prstGeom>
          <a:noFill/>
          <a:ln>
            <a:noFill/>
          </a:ln>
        </p:spPr>
      </p:pic>
      <p:pic>
        <p:nvPicPr>
          <p:cNvPr id="135" name="Google Shape;135;p6"/>
          <p:cNvPicPr preferRelativeResize="0"/>
          <p:nvPr/>
        </p:nvPicPr>
        <p:blipFill rotWithShape="1">
          <a:blip r:embed="rId4">
            <a:alphaModFix/>
          </a:blip>
          <a:srcRect b="0" l="0" r="0" t="0"/>
          <a:stretch/>
        </p:blipFill>
        <p:spPr>
          <a:xfrm>
            <a:off x="0" y="-1"/>
            <a:ext cx="3187410" cy="3718679"/>
          </a:xfrm>
          <a:prstGeom prst="rect">
            <a:avLst/>
          </a:prstGeom>
          <a:noFill/>
          <a:ln>
            <a:noFill/>
          </a:ln>
        </p:spPr>
      </p:pic>
      <p:pic>
        <p:nvPicPr>
          <p:cNvPr id="136" name="Google Shape;136;p6"/>
          <p:cNvPicPr preferRelativeResize="0"/>
          <p:nvPr/>
        </p:nvPicPr>
        <p:blipFill rotWithShape="1">
          <a:blip r:embed="rId5">
            <a:alphaModFix/>
          </a:blip>
          <a:srcRect b="0" l="0" r="0" t="0"/>
          <a:stretch/>
        </p:blipFill>
        <p:spPr>
          <a:xfrm>
            <a:off x="3187410" y="0"/>
            <a:ext cx="2654772" cy="3718678"/>
          </a:xfrm>
          <a:prstGeom prst="rect">
            <a:avLst/>
          </a:prstGeom>
          <a:noFill/>
          <a:ln>
            <a:noFill/>
          </a:ln>
        </p:spPr>
      </p:pic>
      <p:pic>
        <p:nvPicPr>
          <p:cNvPr id="137" name="Google Shape;137;p6"/>
          <p:cNvPicPr preferRelativeResize="0"/>
          <p:nvPr/>
        </p:nvPicPr>
        <p:blipFill rotWithShape="1">
          <a:blip r:embed="rId6">
            <a:alphaModFix/>
          </a:blip>
          <a:srcRect b="0" l="0" r="0" t="0"/>
          <a:stretch/>
        </p:blipFill>
        <p:spPr>
          <a:xfrm>
            <a:off x="0" y="3718679"/>
            <a:ext cx="3858602" cy="3139321"/>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 name="Shape 141"/>
        <p:cNvGrpSpPr/>
        <p:nvPr/>
      </p:nvGrpSpPr>
      <p:grpSpPr>
        <a:xfrm>
          <a:off x="0" y="0"/>
          <a:ext cx="0" cy="0"/>
          <a:chOff x="0" y="0"/>
          <a:chExt cx="0" cy="0"/>
        </a:xfrm>
      </p:grpSpPr>
      <p:sp>
        <p:nvSpPr>
          <p:cNvPr id="142" name="Google Shape;142;p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s-ES"/>
              <a:t>‹#›</a:t>
            </a:fld>
            <a:endParaRPr/>
          </a:p>
        </p:txBody>
      </p:sp>
      <p:sp>
        <p:nvSpPr>
          <p:cNvPr id="143" name="Google Shape;143;p7"/>
          <p:cNvSpPr txBox="1"/>
          <p:nvPr/>
        </p:nvSpPr>
        <p:spPr>
          <a:xfrm>
            <a:off x="5416999" y="429775"/>
            <a:ext cx="6571200" cy="461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2400">
                <a:solidFill>
                  <a:schemeClr val="dk1"/>
                </a:solidFill>
                <a:latin typeface="Arial Black"/>
                <a:ea typeface="Arial Black"/>
                <a:cs typeface="Arial Black"/>
                <a:sym typeface="Arial Black"/>
              </a:rPr>
              <a:t>Máxima calidad y facilidad de Gestión </a:t>
            </a:r>
            <a:endParaRPr/>
          </a:p>
        </p:txBody>
      </p:sp>
      <p:sp>
        <p:nvSpPr>
          <p:cNvPr id="144" name="Google Shape;144;p7"/>
          <p:cNvSpPr txBox="1"/>
          <p:nvPr/>
        </p:nvSpPr>
        <p:spPr>
          <a:xfrm>
            <a:off x="5673852" y="1130893"/>
            <a:ext cx="6094476" cy="286232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000000"/>
              </a:buClr>
              <a:buSzPts val="1800"/>
              <a:buFont typeface="Arial"/>
              <a:buNone/>
            </a:pPr>
            <a:r>
              <a:rPr lang="es-ES" sz="1800">
                <a:solidFill>
                  <a:srgbClr val="000000"/>
                </a:solidFill>
                <a:latin typeface="Arial"/>
                <a:ea typeface="Arial"/>
                <a:cs typeface="Arial"/>
                <a:sym typeface="Arial"/>
              </a:rPr>
              <a:t>Nuestros productos cumplen las más exigentes normas de calidad impuestas desde la central de franquicia. De esta forma, los franquiciados están seguros de poseer una oferta variada, sin competencia y con las mejores condiciones de compra.</a:t>
            </a:r>
            <a:endParaRPr/>
          </a:p>
          <a:p>
            <a:pPr indent="0" lvl="0" marL="0" marR="0" rtl="0" algn="l">
              <a:spcBef>
                <a:spcPts val="0"/>
              </a:spcBef>
              <a:spcAft>
                <a:spcPts val="0"/>
              </a:spcAft>
              <a:buClr>
                <a:schemeClr val="dk1"/>
              </a:buClr>
              <a:buSzPts val="1800"/>
              <a:buFont typeface="Calibri"/>
              <a:buNone/>
            </a:pPr>
            <a:r>
              <a:t/>
            </a:r>
            <a:endParaRPr sz="1800">
              <a:solidFill>
                <a:srgbClr val="000000"/>
              </a:solidFill>
              <a:latin typeface="Arial"/>
              <a:ea typeface="Arial"/>
              <a:cs typeface="Arial"/>
              <a:sym typeface="Arial"/>
            </a:endParaRPr>
          </a:p>
          <a:p>
            <a:pPr indent="0" lvl="0" marL="0" marR="0" rtl="0" algn="l">
              <a:spcBef>
                <a:spcPts val="0"/>
              </a:spcBef>
              <a:spcAft>
                <a:spcPts val="0"/>
              </a:spcAft>
              <a:buClr>
                <a:srgbClr val="000000"/>
              </a:buClr>
              <a:buSzPts val="1800"/>
              <a:buFont typeface="Arial"/>
              <a:buNone/>
            </a:pPr>
            <a:r>
              <a:rPr lang="es-ES" sz="1800">
                <a:solidFill>
                  <a:srgbClr val="000000"/>
                </a:solidFill>
                <a:latin typeface="Arial"/>
                <a:ea typeface="Arial"/>
                <a:cs typeface="Arial"/>
                <a:sym typeface="Arial"/>
              </a:rPr>
              <a:t>La facilidad de gestión para el franquiciado es clave. Por ello hemos simplificado todos los procesos de elaboración y protocolizado los elementos en nuestros manuales operativos.</a:t>
            </a:r>
            <a:endParaRPr/>
          </a:p>
        </p:txBody>
      </p:sp>
      <p:pic>
        <p:nvPicPr>
          <p:cNvPr descr="Recorte de pantalla" id="145" name="Google Shape;145;p7"/>
          <p:cNvPicPr preferRelativeResize="0"/>
          <p:nvPr/>
        </p:nvPicPr>
        <p:blipFill rotWithShape="1">
          <a:blip r:embed="rId3">
            <a:alphaModFix/>
          </a:blip>
          <a:srcRect b="0" l="0" r="0" t="0"/>
          <a:stretch/>
        </p:blipFill>
        <p:spPr>
          <a:xfrm>
            <a:off x="10512552" y="5475218"/>
            <a:ext cx="1255776" cy="779447"/>
          </a:xfrm>
          <a:prstGeom prst="rect">
            <a:avLst/>
          </a:prstGeom>
          <a:noFill/>
          <a:ln>
            <a:noFill/>
          </a:ln>
        </p:spPr>
      </p:pic>
      <p:pic>
        <p:nvPicPr>
          <p:cNvPr id="146" name="Google Shape;146;p7"/>
          <p:cNvPicPr preferRelativeResize="0"/>
          <p:nvPr/>
        </p:nvPicPr>
        <p:blipFill rotWithShape="1">
          <a:blip r:embed="rId4">
            <a:alphaModFix/>
          </a:blip>
          <a:srcRect b="0" l="0" r="0" t="0"/>
          <a:stretch/>
        </p:blipFill>
        <p:spPr>
          <a:xfrm>
            <a:off x="19576" y="429780"/>
            <a:ext cx="5045438" cy="5045438"/>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 name="Shape 150"/>
        <p:cNvGrpSpPr/>
        <p:nvPr/>
      </p:nvGrpSpPr>
      <p:grpSpPr>
        <a:xfrm>
          <a:off x="0" y="0"/>
          <a:ext cx="0" cy="0"/>
          <a:chOff x="0" y="0"/>
          <a:chExt cx="0" cy="0"/>
        </a:xfrm>
      </p:grpSpPr>
      <p:sp>
        <p:nvSpPr>
          <p:cNvPr id="151" name="Google Shape;151;p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s-ES"/>
              <a:t>‹#›</a:t>
            </a:fld>
            <a:endParaRPr/>
          </a:p>
        </p:txBody>
      </p:sp>
      <p:sp>
        <p:nvSpPr>
          <p:cNvPr id="152" name="Google Shape;152;p8"/>
          <p:cNvSpPr txBox="1"/>
          <p:nvPr/>
        </p:nvSpPr>
        <p:spPr>
          <a:xfrm>
            <a:off x="6220362" y="888341"/>
            <a:ext cx="6094500" cy="461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s-ES" sz="2400" u="none" strike="noStrike">
                <a:solidFill>
                  <a:srgbClr val="000000"/>
                </a:solidFill>
                <a:latin typeface="Arial Black"/>
                <a:ea typeface="Arial Black"/>
                <a:cs typeface="Arial Black"/>
                <a:sym typeface="Arial Black"/>
              </a:rPr>
              <a:t>Una oportunidad única</a:t>
            </a:r>
            <a:endParaRPr sz="2400">
              <a:solidFill>
                <a:schemeClr val="dk1"/>
              </a:solidFill>
              <a:latin typeface="Arial Black"/>
              <a:ea typeface="Arial Black"/>
              <a:cs typeface="Arial Black"/>
              <a:sym typeface="Arial Black"/>
            </a:endParaRPr>
          </a:p>
        </p:txBody>
      </p:sp>
      <p:sp>
        <p:nvSpPr>
          <p:cNvPr id="153" name="Google Shape;153;p8"/>
          <p:cNvSpPr txBox="1"/>
          <p:nvPr/>
        </p:nvSpPr>
        <p:spPr>
          <a:xfrm>
            <a:off x="6161524" y="2345649"/>
            <a:ext cx="6094500" cy="2308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000000"/>
              </a:buClr>
              <a:buSzPts val="1800"/>
              <a:buFont typeface="Arial"/>
              <a:buNone/>
            </a:pPr>
            <a:r>
              <a:rPr lang="es-ES" sz="1800">
                <a:solidFill>
                  <a:srgbClr val="000000"/>
                </a:solidFill>
                <a:latin typeface="Arial"/>
                <a:ea typeface="Arial"/>
                <a:cs typeface="Arial"/>
                <a:sym typeface="Arial"/>
              </a:rPr>
              <a:t>La Vedette supone una oportunidad única de entrar en el mundo de la hostelería con un concepto innovador, sin competencia y con gran proyección.</a:t>
            </a:r>
            <a:endParaRPr/>
          </a:p>
          <a:p>
            <a:pPr indent="0" lvl="0" marL="0" marR="0" rtl="0" algn="l">
              <a:spcBef>
                <a:spcPts val="0"/>
              </a:spcBef>
              <a:spcAft>
                <a:spcPts val="0"/>
              </a:spcAft>
              <a:buClr>
                <a:srgbClr val="000000"/>
              </a:buClr>
              <a:buSzPts val="1800"/>
              <a:buFont typeface="Arial"/>
              <a:buNone/>
            </a:pPr>
            <a:r>
              <a:t/>
            </a:r>
            <a:endParaRPr sz="1800"/>
          </a:p>
          <a:p>
            <a:pPr indent="0" lvl="0" marL="0" marR="0" rtl="0" algn="l">
              <a:spcBef>
                <a:spcPts val="0"/>
              </a:spcBef>
              <a:spcAft>
                <a:spcPts val="0"/>
              </a:spcAft>
              <a:buClr>
                <a:srgbClr val="000000"/>
              </a:buClr>
              <a:buSzPts val="1800"/>
              <a:buFont typeface="Arial"/>
              <a:buNone/>
            </a:pPr>
            <a:r>
              <a:rPr lang="es-ES" sz="1800">
                <a:solidFill>
                  <a:srgbClr val="000000"/>
                </a:solidFill>
                <a:latin typeface="Arial"/>
                <a:ea typeface="Arial"/>
                <a:cs typeface="Arial"/>
                <a:sym typeface="Arial"/>
              </a:rPr>
              <a:t>Un espacio perfectamente diseñado para facturaciones altas con un ticket medio –alto, pero con precios ajustados gracias a sus amplios márgenes.</a:t>
            </a:r>
            <a:endParaRPr/>
          </a:p>
          <a:p>
            <a:pPr indent="0" lvl="0" marL="0" marR="0" rtl="0" algn="l">
              <a:spcBef>
                <a:spcPts val="0"/>
              </a:spcBef>
              <a:spcAft>
                <a:spcPts val="0"/>
              </a:spcAft>
              <a:buClr>
                <a:schemeClr val="dk1"/>
              </a:buClr>
              <a:buSzPts val="1800"/>
              <a:buFont typeface="Calibri"/>
              <a:buNone/>
            </a:pPr>
            <a:r>
              <a:t/>
            </a:r>
            <a:endParaRPr sz="1800">
              <a:solidFill>
                <a:srgbClr val="000000"/>
              </a:solidFill>
              <a:latin typeface="Arial"/>
              <a:ea typeface="Arial"/>
              <a:cs typeface="Arial"/>
              <a:sym typeface="Arial"/>
            </a:endParaRPr>
          </a:p>
        </p:txBody>
      </p:sp>
      <p:pic>
        <p:nvPicPr>
          <p:cNvPr descr="Recorte de pantalla" id="154" name="Google Shape;154;p8"/>
          <p:cNvPicPr preferRelativeResize="0"/>
          <p:nvPr/>
        </p:nvPicPr>
        <p:blipFill rotWithShape="1">
          <a:blip r:embed="rId3">
            <a:alphaModFix/>
          </a:blip>
          <a:srcRect b="0" l="0" r="0" t="0"/>
          <a:stretch/>
        </p:blipFill>
        <p:spPr>
          <a:xfrm>
            <a:off x="10512552" y="5475218"/>
            <a:ext cx="1255776" cy="779447"/>
          </a:xfrm>
          <a:prstGeom prst="rect">
            <a:avLst/>
          </a:prstGeom>
          <a:noFill/>
          <a:ln>
            <a:noFill/>
          </a:ln>
        </p:spPr>
      </p:pic>
      <p:pic>
        <p:nvPicPr>
          <p:cNvPr id="155" name="Google Shape;155;p8" title="terrassa amb gent.JPG"/>
          <p:cNvPicPr preferRelativeResize="0"/>
          <p:nvPr/>
        </p:nvPicPr>
        <p:blipFill>
          <a:blip r:embed="rId4">
            <a:alphaModFix/>
          </a:blip>
          <a:stretch>
            <a:fillRect/>
          </a:stretch>
        </p:blipFill>
        <p:spPr>
          <a:xfrm>
            <a:off x="0" y="508775"/>
            <a:ext cx="4554598" cy="3035651"/>
          </a:xfrm>
          <a:prstGeom prst="rect">
            <a:avLst/>
          </a:prstGeom>
          <a:noFill/>
          <a:ln>
            <a:noFill/>
          </a:ln>
        </p:spPr>
      </p:pic>
      <p:pic>
        <p:nvPicPr>
          <p:cNvPr id="156" name="Google Shape;156;p8"/>
          <p:cNvPicPr preferRelativeResize="0"/>
          <p:nvPr/>
        </p:nvPicPr>
        <p:blipFill>
          <a:blip r:embed="rId5">
            <a:alphaModFix/>
          </a:blip>
          <a:stretch>
            <a:fillRect/>
          </a:stretch>
        </p:blipFill>
        <p:spPr>
          <a:xfrm>
            <a:off x="0" y="3544425"/>
            <a:ext cx="3749222" cy="2811924"/>
          </a:xfrm>
          <a:prstGeom prst="rect">
            <a:avLst/>
          </a:prstGeom>
          <a:noFill/>
          <a:ln>
            <a:noFill/>
          </a:ln>
        </p:spPr>
      </p:pic>
      <p:pic>
        <p:nvPicPr>
          <p:cNvPr id="157" name="Google Shape;157;p8"/>
          <p:cNvPicPr preferRelativeResize="0"/>
          <p:nvPr/>
        </p:nvPicPr>
        <p:blipFill>
          <a:blip r:embed="rId6">
            <a:alphaModFix/>
          </a:blip>
          <a:stretch>
            <a:fillRect/>
          </a:stretch>
        </p:blipFill>
        <p:spPr>
          <a:xfrm>
            <a:off x="3901622" y="3232126"/>
            <a:ext cx="2107500" cy="2809999"/>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 name="Shape 161"/>
        <p:cNvGrpSpPr/>
        <p:nvPr/>
      </p:nvGrpSpPr>
      <p:grpSpPr>
        <a:xfrm>
          <a:off x="0" y="0"/>
          <a:ext cx="0" cy="0"/>
          <a:chOff x="0" y="0"/>
          <a:chExt cx="0" cy="0"/>
        </a:xfrm>
      </p:grpSpPr>
      <p:sp>
        <p:nvSpPr>
          <p:cNvPr id="162" name="Google Shape;162;p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s-ES"/>
              <a:t>‹#›</a:t>
            </a:fld>
            <a:endParaRPr/>
          </a:p>
        </p:txBody>
      </p:sp>
      <p:pic>
        <p:nvPicPr>
          <p:cNvPr descr="Recorte de pantalla" id="163" name="Google Shape;163;p9"/>
          <p:cNvPicPr preferRelativeResize="0"/>
          <p:nvPr/>
        </p:nvPicPr>
        <p:blipFill rotWithShape="1">
          <a:blip r:embed="rId3">
            <a:alphaModFix/>
          </a:blip>
          <a:srcRect b="0" l="0" r="0" t="0"/>
          <a:stretch/>
        </p:blipFill>
        <p:spPr>
          <a:xfrm>
            <a:off x="4431792" y="2805778"/>
            <a:ext cx="2008160" cy="1246444"/>
          </a:xfrm>
          <a:prstGeom prst="rect">
            <a:avLst/>
          </a:prstGeom>
          <a:noFill/>
          <a:ln>
            <a:noFill/>
          </a:ln>
        </p:spPr>
      </p:pic>
      <p:sp>
        <p:nvSpPr>
          <p:cNvPr id="164" name="Google Shape;164;p9"/>
          <p:cNvSpPr txBox="1"/>
          <p:nvPr/>
        </p:nvSpPr>
        <p:spPr>
          <a:xfrm>
            <a:off x="3547803" y="481752"/>
            <a:ext cx="6094476"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s-ES" sz="2400" u="none" strike="noStrike">
                <a:solidFill>
                  <a:srgbClr val="000000"/>
                </a:solidFill>
                <a:latin typeface="Arial Black"/>
                <a:ea typeface="Arial Black"/>
                <a:cs typeface="Arial Black"/>
                <a:sym typeface="Arial Black"/>
              </a:rPr>
              <a:t>Ventajas de la Franquicia</a:t>
            </a:r>
            <a:endParaRPr sz="2400">
              <a:solidFill>
                <a:schemeClr val="dk1"/>
              </a:solidFill>
              <a:latin typeface="Arial Black"/>
              <a:ea typeface="Arial Black"/>
              <a:cs typeface="Arial Black"/>
              <a:sym typeface="Arial Black"/>
            </a:endParaRPr>
          </a:p>
        </p:txBody>
      </p:sp>
      <p:sp>
        <p:nvSpPr>
          <p:cNvPr id="165" name="Google Shape;165;p9"/>
          <p:cNvSpPr txBox="1"/>
          <p:nvPr/>
        </p:nvSpPr>
        <p:spPr>
          <a:xfrm>
            <a:off x="1497850" y="1450398"/>
            <a:ext cx="2141461"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000000"/>
              </a:buClr>
              <a:buSzPts val="1800"/>
              <a:buFont typeface="Arial"/>
              <a:buNone/>
            </a:pPr>
            <a:r>
              <a:rPr lang="es-ES" sz="1800">
                <a:solidFill>
                  <a:srgbClr val="000000"/>
                </a:solidFill>
                <a:latin typeface="Arial"/>
                <a:ea typeface="Arial"/>
                <a:cs typeface="Arial"/>
                <a:sym typeface="Arial"/>
              </a:rPr>
              <a:t>Restaurante fácil de gestionar </a:t>
            </a:r>
            <a:endParaRPr/>
          </a:p>
        </p:txBody>
      </p:sp>
      <p:sp>
        <p:nvSpPr>
          <p:cNvPr id="166" name="Google Shape;166;p9"/>
          <p:cNvSpPr txBox="1"/>
          <p:nvPr/>
        </p:nvSpPr>
        <p:spPr>
          <a:xfrm>
            <a:off x="7652765" y="2081690"/>
            <a:ext cx="3192017" cy="92333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000000"/>
              </a:buClr>
              <a:buSzPts val="1800"/>
              <a:buFont typeface="Arial"/>
              <a:buNone/>
            </a:pPr>
            <a:r>
              <a:rPr lang="es-ES" sz="1800">
                <a:solidFill>
                  <a:srgbClr val="000000"/>
                </a:solidFill>
                <a:latin typeface="Arial"/>
                <a:ea typeface="Arial"/>
                <a:cs typeface="Arial"/>
                <a:sym typeface="Arial"/>
              </a:rPr>
              <a:t>Apoyo y formación permanente por parte de la marca </a:t>
            </a:r>
            <a:endParaRPr/>
          </a:p>
        </p:txBody>
      </p:sp>
      <p:sp>
        <p:nvSpPr>
          <p:cNvPr id="167" name="Google Shape;167;p9"/>
          <p:cNvSpPr txBox="1"/>
          <p:nvPr/>
        </p:nvSpPr>
        <p:spPr>
          <a:xfrm>
            <a:off x="1188189" y="3013502"/>
            <a:ext cx="2008160"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000000"/>
              </a:buClr>
              <a:buSzPts val="1800"/>
              <a:buFont typeface="Arial"/>
              <a:buNone/>
            </a:pPr>
            <a:r>
              <a:rPr lang="es-ES" sz="1800">
                <a:solidFill>
                  <a:srgbClr val="000000"/>
                </a:solidFill>
                <a:latin typeface="Arial"/>
                <a:ea typeface="Arial"/>
                <a:cs typeface="Arial"/>
                <a:sym typeface="Arial"/>
              </a:rPr>
              <a:t>Concepto único de restauración   </a:t>
            </a:r>
            <a:endParaRPr/>
          </a:p>
        </p:txBody>
      </p:sp>
      <p:sp>
        <p:nvSpPr>
          <p:cNvPr id="168" name="Google Shape;168;p9"/>
          <p:cNvSpPr txBox="1"/>
          <p:nvPr/>
        </p:nvSpPr>
        <p:spPr>
          <a:xfrm>
            <a:off x="1188189" y="4339217"/>
            <a:ext cx="2708298"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000000"/>
              </a:buClr>
              <a:buSzPts val="1800"/>
              <a:buFont typeface="Arial"/>
              <a:buNone/>
            </a:pPr>
            <a:r>
              <a:rPr lang="es-ES" sz="1800">
                <a:solidFill>
                  <a:srgbClr val="000000"/>
                </a:solidFill>
                <a:latin typeface="Arial"/>
                <a:ea typeface="Arial"/>
                <a:cs typeface="Arial"/>
                <a:sym typeface="Arial"/>
              </a:rPr>
              <a:t>Producto de máxima calidad al mejor precio  </a:t>
            </a:r>
            <a:endParaRPr/>
          </a:p>
        </p:txBody>
      </p:sp>
      <p:sp>
        <p:nvSpPr>
          <p:cNvPr id="169" name="Google Shape;169;p9"/>
          <p:cNvSpPr txBox="1"/>
          <p:nvPr/>
        </p:nvSpPr>
        <p:spPr>
          <a:xfrm>
            <a:off x="4431792" y="5043976"/>
            <a:ext cx="2008160"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000000"/>
              </a:buClr>
              <a:buSzPts val="1800"/>
              <a:buFont typeface="Arial"/>
              <a:buNone/>
            </a:pPr>
            <a:r>
              <a:rPr lang="es-ES" sz="1800">
                <a:solidFill>
                  <a:srgbClr val="000000"/>
                </a:solidFill>
                <a:latin typeface="Arial"/>
                <a:ea typeface="Arial"/>
                <a:cs typeface="Arial"/>
                <a:sym typeface="Arial"/>
              </a:rPr>
              <a:t>Ticket medio por encima del sector   </a:t>
            </a:r>
            <a:endParaRPr/>
          </a:p>
        </p:txBody>
      </p:sp>
      <p:sp>
        <p:nvSpPr>
          <p:cNvPr id="170" name="Google Shape;170;p9"/>
          <p:cNvSpPr txBox="1"/>
          <p:nvPr/>
        </p:nvSpPr>
        <p:spPr>
          <a:xfrm>
            <a:off x="7003542" y="4830771"/>
            <a:ext cx="4170426"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000000"/>
              </a:buClr>
              <a:buSzPts val="1800"/>
              <a:buFont typeface="Arial"/>
              <a:buNone/>
            </a:pPr>
            <a:r>
              <a:rPr lang="es-ES" sz="1800">
                <a:solidFill>
                  <a:srgbClr val="000000"/>
                </a:solidFill>
                <a:latin typeface="Arial"/>
                <a:ea typeface="Arial"/>
                <a:cs typeface="Arial"/>
                <a:sym typeface="Arial"/>
              </a:rPr>
              <a:t>Gran combinación entre restauración tradicional y modelo de franquicia   </a:t>
            </a:r>
            <a:endParaRPr/>
          </a:p>
        </p:txBody>
      </p:sp>
      <p:sp>
        <p:nvSpPr>
          <p:cNvPr id="171" name="Google Shape;171;p9"/>
          <p:cNvSpPr txBox="1"/>
          <p:nvPr/>
        </p:nvSpPr>
        <p:spPr>
          <a:xfrm>
            <a:off x="7761350" y="3347696"/>
            <a:ext cx="2840355"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000000"/>
              </a:buClr>
              <a:buSzPts val="1800"/>
              <a:buFont typeface="Arial"/>
              <a:buNone/>
            </a:pPr>
            <a:r>
              <a:rPr lang="es-ES" sz="1800">
                <a:solidFill>
                  <a:srgbClr val="000000"/>
                </a:solidFill>
                <a:latin typeface="Arial"/>
                <a:ea typeface="Arial"/>
                <a:cs typeface="Arial"/>
                <a:sym typeface="Arial"/>
              </a:rPr>
              <a:t>Proveedores de calidad y confianza  </a:t>
            </a:r>
            <a:endParaRPr/>
          </a:p>
        </p:txBody>
      </p:sp>
      <p:sp>
        <p:nvSpPr>
          <p:cNvPr id="172" name="Google Shape;172;p9"/>
          <p:cNvSpPr txBox="1"/>
          <p:nvPr/>
        </p:nvSpPr>
        <p:spPr>
          <a:xfrm>
            <a:off x="4954905" y="1444692"/>
            <a:ext cx="4504944"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000000"/>
              </a:buClr>
              <a:buSzPts val="1800"/>
              <a:buFont typeface="Arial"/>
              <a:buNone/>
            </a:pPr>
            <a:r>
              <a:rPr lang="es-ES" sz="1800">
                <a:solidFill>
                  <a:srgbClr val="000000"/>
                </a:solidFill>
                <a:latin typeface="Arial"/>
                <a:ea typeface="Arial"/>
                <a:cs typeface="Arial"/>
                <a:sym typeface="Arial"/>
              </a:rPr>
              <a:t>Rápida recuperación de la inversión   </a:t>
            </a:r>
            <a:endParaRPr/>
          </a:p>
        </p:txBody>
      </p:sp>
      <p:cxnSp>
        <p:nvCxnSpPr>
          <p:cNvPr id="173" name="Google Shape;173;p9"/>
          <p:cNvCxnSpPr/>
          <p:nvPr/>
        </p:nvCxnSpPr>
        <p:spPr>
          <a:xfrm>
            <a:off x="5532120" y="1964786"/>
            <a:ext cx="0" cy="632110"/>
          </a:xfrm>
          <a:prstGeom prst="straightConnector1">
            <a:avLst/>
          </a:prstGeom>
          <a:noFill/>
          <a:ln cap="flat" cmpd="sng" w="19050">
            <a:solidFill>
              <a:schemeClr val="dk1"/>
            </a:solidFill>
            <a:prstDash val="solid"/>
            <a:miter lim="800000"/>
            <a:headEnd len="sm" w="sm" type="none"/>
            <a:tailEnd len="med" w="med" type="triangle"/>
          </a:ln>
        </p:spPr>
      </p:cxnSp>
      <p:cxnSp>
        <p:nvCxnSpPr>
          <p:cNvPr id="174" name="Google Shape;174;p9"/>
          <p:cNvCxnSpPr/>
          <p:nvPr/>
        </p:nvCxnSpPr>
        <p:spPr>
          <a:xfrm flipH="1">
            <a:off x="6928104" y="2679192"/>
            <a:ext cx="597408" cy="335280"/>
          </a:xfrm>
          <a:prstGeom prst="straightConnector1">
            <a:avLst/>
          </a:prstGeom>
          <a:noFill/>
          <a:ln cap="flat" cmpd="sng" w="19050">
            <a:solidFill>
              <a:schemeClr val="dk1"/>
            </a:solidFill>
            <a:prstDash val="solid"/>
            <a:miter lim="800000"/>
            <a:headEnd len="sm" w="sm" type="none"/>
            <a:tailEnd len="med" w="med" type="triangle"/>
          </a:ln>
        </p:spPr>
      </p:cxnSp>
      <p:cxnSp>
        <p:nvCxnSpPr>
          <p:cNvPr id="175" name="Google Shape;175;p9"/>
          <p:cNvCxnSpPr/>
          <p:nvPr/>
        </p:nvCxnSpPr>
        <p:spPr>
          <a:xfrm rot="10800000">
            <a:off x="6801947" y="3682976"/>
            <a:ext cx="781005" cy="0"/>
          </a:xfrm>
          <a:prstGeom prst="straightConnector1">
            <a:avLst/>
          </a:prstGeom>
          <a:noFill/>
          <a:ln cap="flat" cmpd="sng" w="19050">
            <a:solidFill>
              <a:schemeClr val="dk1"/>
            </a:solidFill>
            <a:prstDash val="solid"/>
            <a:miter lim="800000"/>
            <a:headEnd len="sm" w="sm" type="none"/>
            <a:tailEnd len="med" w="med" type="triangle"/>
          </a:ln>
        </p:spPr>
      </p:cxnSp>
      <p:cxnSp>
        <p:nvCxnSpPr>
          <p:cNvPr id="176" name="Google Shape;176;p9"/>
          <p:cNvCxnSpPr/>
          <p:nvPr/>
        </p:nvCxnSpPr>
        <p:spPr>
          <a:xfrm rot="10800000">
            <a:off x="6595041" y="4424514"/>
            <a:ext cx="408501" cy="406257"/>
          </a:xfrm>
          <a:prstGeom prst="straightConnector1">
            <a:avLst/>
          </a:prstGeom>
          <a:noFill/>
          <a:ln cap="flat" cmpd="sng" w="19050">
            <a:solidFill>
              <a:schemeClr val="dk1"/>
            </a:solidFill>
            <a:prstDash val="solid"/>
            <a:miter lim="800000"/>
            <a:headEnd len="sm" w="sm" type="none"/>
            <a:tailEnd len="med" w="med" type="triangle"/>
          </a:ln>
        </p:spPr>
      </p:cxnSp>
      <p:cxnSp>
        <p:nvCxnSpPr>
          <p:cNvPr id="177" name="Google Shape;177;p9"/>
          <p:cNvCxnSpPr/>
          <p:nvPr/>
        </p:nvCxnSpPr>
        <p:spPr>
          <a:xfrm rot="10800000">
            <a:off x="5358615" y="4221385"/>
            <a:ext cx="0" cy="487164"/>
          </a:xfrm>
          <a:prstGeom prst="straightConnector1">
            <a:avLst/>
          </a:prstGeom>
          <a:noFill/>
          <a:ln cap="flat" cmpd="sng" w="19050">
            <a:solidFill>
              <a:schemeClr val="dk1"/>
            </a:solidFill>
            <a:prstDash val="solid"/>
            <a:miter lim="800000"/>
            <a:headEnd len="sm" w="sm" type="none"/>
            <a:tailEnd len="med" w="med" type="triangle"/>
          </a:ln>
        </p:spPr>
      </p:cxnSp>
      <p:cxnSp>
        <p:nvCxnSpPr>
          <p:cNvPr id="178" name="Google Shape;178;p9"/>
          <p:cNvCxnSpPr/>
          <p:nvPr/>
        </p:nvCxnSpPr>
        <p:spPr>
          <a:xfrm flipH="1" rot="10800000">
            <a:off x="3718791" y="3994027"/>
            <a:ext cx="524025" cy="345190"/>
          </a:xfrm>
          <a:prstGeom prst="straightConnector1">
            <a:avLst/>
          </a:prstGeom>
          <a:noFill/>
          <a:ln cap="flat" cmpd="sng" w="19050">
            <a:solidFill>
              <a:schemeClr val="dk1"/>
            </a:solidFill>
            <a:prstDash val="solid"/>
            <a:miter lim="800000"/>
            <a:headEnd len="sm" w="sm" type="none"/>
            <a:tailEnd len="med" w="med" type="triangle"/>
          </a:ln>
        </p:spPr>
      </p:cxnSp>
      <p:cxnSp>
        <p:nvCxnSpPr>
          <p:cNvPr id="179" name="Google Shape;179;p9"/>
          <p:cNvCxnSpPr/>
          <p:nvPr/>
        </p:nvCxnSpPr>
        <p:spPr>
          <a:xfrm>
            <a:off x="3323602" y="3336667"/>
            <a:ext cx="746195" cy="0"/>
          </a:xfrm>
          <a:prstGeom prst="straightConnector1">
            <a:avLst/>
          </a:prstGeom>
          <a:noFill/>
          <a:ln cap="flat" cmpd="sng" w="19050">
            <a:solidFill>
              <a:schemeClr val="dk1"/>
            </a:solidFill>
            <a:prstDash val="solid"/>
            <a:miter lim="800000"/>
            <a:headEnd len="sm" w="sm" type="none"/>
            <a:tailEnd len="med" w="med" type="triangle"/>
          </a:ln>
        </p:spPr>
      </p:cxnSp>
      <p:cxnSp>
        <p:nvCxnSpPr>
          <p:cNvPr id="180" name="Google Shape;180;p9"/>
          <p:cNvCxnSpPr/>
          <p:nvPr/>
        </p:nvCxnSpPr>
        <p:spPr>
          <a:xfrm>
            <a:off x="3462528" y="1964786"/>
            <a:ext cx="607269" cy="440086"/>
          </a:xfrm>
          <a:prstGeom prst="straightConnector1">
            <a:avLst/>
          </a:prstGeom>
          <a:noFill/>
          <a:ln cap="flat" cmpd="sng" w="19050">
            <a:solidFill>
              <a:schemeClr val="dk1"/>
            </a:solidFill>
            <a:prstDash val="solid"/>
            <a:miter lim="800000"/>
            <a:headEnd len="sm" w="sm" type="none"/>
            <a:tailEnd len="med" w="med" type="triangle"/>
          </a:ln>
        </p:spPr>
      </p:cxnSp>
      <p:pic>
        <p:nvPicPr>
          <p:cNvPr descr="Recorte de pantalla" id="181" name="Google Shape;181;p9"/>
          <p:cNvPicPr preferRelativeResize="0"/>
          <p:nvPr/>
        </p:nvPicPr>
        <p:blipFill rotWithShape="1">
          <a:blip r:embed="rId3">
            <a:alphaModFix/>
          </a:blip>
          <a:srcRect b="0" l="0" r="0" t="0"/>
          <a:stretch/>
        </p:blipFill>
        <p:spPr>
          <a:xfrm>
            <a:off x="10512552" y="5475218"/>
            <a:ext cx="1255776" cy="779447"/>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5" name="Shape 185"/>
        <p:cNvGrpSpPr/>
        <p:nvPr/>
      </p:nvGrpSpPr>
      <p:grpSpPr>
        <a:xfrm>
          <a:off x="0" y="0"/>
          <a:ext cx="0" cy="0"/>
          <a:chOff x="0" y="0"/>
          <a:chExt cx="0" cy="0"/>
        </a:xfrm>
      </p:grpSpPr>
      <p:sp>
        <p:nvSpPr>
          <p:cNvPr id="186" name="Google Shape;186;p1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s-ES"/>
              <a:t>‹#›</a:t>
            </a:fld>
            <a:endParaRPr/>
          </a:p>
        </p:txBody>
      </p:sp>
      <p:sp>
        <p:nvSpPr>
          <p:cNvPr id="187" name="Google Shape;187;p10"/>
          <p:cNvSpPr txBox="1"/>
          <p:nvPr/>
        </p:nvSpPr>
        <p:spPr>
          <a:xfrm>
            <a:off x="5973318" y="556515"/>
            <a:ext cx="6094476"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s-ES" sz="2400" u="none" strike="noStrike">
                <a:solidFill>
                  <a:srgbClr val="000000"/>
                </a:solidFill>
                <a:latin typeface="Arial Black"/>
                <a:ea typeface="Arial Black"/>
                <a:cs typeface="Arial Black"/>
                <a:sym typeface="Arial Black"/>
              </a:rPr>
              <a:t>Nosotros  </a:t>
            </a:r>
            <a:endParaRPr sz="2400">
              <a:solidFill>
                <a:schemeClr val="dk1"/>
              </a:solidFill>
              <a:latin typeface="Arial Black"/>
              <a:ea typeface="Arial Black"/>
              <a:cs typeface="Arial Black"/>
              <a:sym typeface="Arial Black"/>
            </a:endParaRPr>
          </a:p>
        </p:txBody>
      </p:sp>
      <p:sp>
        <p:nvSpPr>
          <p:cNvPr id="188" name="Google Shape;188;p10"/>
          <p:cNvSpPr txBox="1"/>
          <p:nvPr/>
        </p:nvSpPr>
        <p:spPr>
          <a:xfrm>
            <a:off x="5973318" y="1435798"/>
            <a:ext cx="6094476" cy="34163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000000"/>
              </a:buClr>
              <a:buSzPts val="1800"/>
              <a:buFont typeface="Arial"/>
              <a:buNone/>
            </a:pPr>
            <a:r>
              <a:rPr lang="es-ES" sz="1800">
                <a:solidFill>
                  <a:srgbClr val="000000"/>
                </a:solidFill>
                <a:latin typeface="Arial"/>
                <a:ea typeface="Arial"/>
                <a:cs typeface="Arial"/>
                <a:sym typeface="Arial"/>
              </a:rPr>
              <a:t>Somos un equipo dinámico y experimentado. Llevamos años trabajando un producto diferente y con gran recorrido en el mercado. Haciéndolo rentable y atrayendo cada vez a más clientes que vuelven por nuestros productos y nuestra cocina, pero también por el buen trato y la confianza. </a:t>
            </a:r>
            <a:endParaRPr/>
          </a:p>
          <a:p>
            <a:pPr indent="0" lvl="0" marL="0" marR="0" rtl="0" algn="l">
              <a:spcBef>
                <a:spcPts val="0"/>
              </a:spcBef>
              <a:spcAft>
                <a:spcPts val="0"/>
              </a:spcAft>
              <a:buClr>
                <a:schemeClr val="dk1"/>
              </a:buClr>
              <a:buSzPts val="1800"/>
              <a:buFont typeface="Calibri"/>
              <a:buNone/>
            </a:pPr>
            <a:r>
              <a:t/>
            </a:r>
            <a:endParaRPr sz="1800">
              <a:solidFill>
                <a:srgbClr val="000000"/>
              </a:solidFill>
              <a:latin typeface="Arial"/>
              <a:ea typeface="Arial"/>
              <a:cs typeface="Arial"/>
              <a:sym typeface="Arial"/>
            </a:endParaRPr>
          </a:p>
          <a:p>
            <a:pPr indent="0" lvl="0" marL="0" marR="0" rtl="0" algn="l">
              <a:spcBef>
                <a:spcPts val="0"/>
              </a:spcBef>
              <a:spcAft>
                <a:spcPts val="0"/>
              </a:spcAft>
              <a:buClr>
                <a:srgbClr val="000000"/>
              </a:buClr>
              <a:buSzPts val="1800"/>
              <a:buFont typeface="Arial"/>
              <a:buNone/>
            </a:pPr>
            <a:r>
              <a:rPr lang="es-ES" sz="1800">
                <a:solidFill>
                  <a:srgbClr val="000000"/>
                </a:solidFill>
                <a:latin typeface="Arial"/>
                <a:ea typeface="Arial"/>
                <a:cs typeface="Arial"/>
                <a:sym typeface="Arial"/>
              </a:rPr>
              <a:t>Nuestra fundadora, Natalia Pons ha desarrollado un auténtico modelo de éxito basado en ello. Únete a nosotros y conocerás de primera mano como hacerlo posible. </a:t>
            </a:r>
            <a:endParaRPr/>
          </a:p>
          <a:p>
            <a:pPr indent="0" lvl="0" marL="0" marR="0" rtl="0" algn="l">
              <a:spcBef>
                <a:spcPts val="0"/>
              </a:spcBef>
              <a:spcAft>
                <a:spcPts val="0"/>
              </a:spcAft>
              <a:buClr>
                <a:schemeClr val="dk1"/>
              </a:buClr>
              <a:buSzPts val="1800"/>
              <a:buFont typeface="Calibri"/>
              <a:buNone/>
            </a:pPr>
            <a:r>
              <a:t/>
            </a:r>
            <a:endParaRPr sz="1800">
              <a:solidFill>
                <a:srgbClr val="000000"/>
              </a:solidFill>
              <a:latin typeface="Arial"/>
              <a:ea typeface="Arial"/>
              <a:cs typeface="Arial"/>
              <a:sym typeface="Arial"/>
            </a:endParaRPr>
          </a:p>
        </p:txBody>
      </p:sp>
      <p:pic>
        <p:nvPicPr>
          <p:cNvPr id="189" name="Google Shape;189;p10"/>
          <p:cNvPicPr preferRelativeResize="0"/>
          <p:nvPr/>
        </p:nvPicPr>
        <p:blipFill rotWithShape="1">
          <a:blip r:embed="rId3">
            <a:alphaModFix/>
          </a:blip>
          <a:srcRect b="0" l="0" r="0" t="0"/>
          <a:stretch/>
        </p:blipFill>
        <p:spPr>
          <a:xfrm>
            <a:off x="0" y="649225"/>
            <a:ext cx="5628601" cy="3932874"/>
          </a:xfrm>
          <a:prstGeom prst="rect">
            <a:avLst/>
          </a:prstGeom>
          <a:noFill/>
          <a:ln>
            <a:noFill/>
          </a:ln>
        </p:spPr>
      </p:pic>
      <p:pic>
        <p:nvPicPr>
          <p:cNvPr descr="Recorte de pantalla" id="190" name="Google Shape;190;p10"/>
          <p:cNvPicPr preferRelativeResize="0"/>
          <p:nvPr/>
        </p:nvPicPr>
        <p:blipFill rotWithShape="1">
          <a:blip r:embed="rId4">
            <a:alphaModFix/>
          </a:blip>
          <a:srcRect b="0" l="0" r="0" t="0"/>
          <a:stretch/>
        </p:blipFill>
        <p:spPr>
          <a:xfrm>
            <a:off x="10512552" y="5475218"/>
            <a:ext cx="1255776" cy="779447"/>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Tema d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Tema d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2025-12-11T15:20:15Z</dcterms:created>
  <dc:creator>marta guilera ribés</dc:creator>
</cp:coreProperties>
</file>